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65" r:id="rId3"/>
    <p:sldId id="279" r:id="rId4"/>
    <p:sldId id="276" r:id="rId5"/>
    <p:sldId id="284" r:id="rId6"/>
    <p:sldId id="271" r:id="rId7"/>
    <p:sldId id="283" r:id="rId8"/>
    <p:sldId id="270" r:id="rId9"/>
    <p:sldId id="262" r:id="rId10"/>
    <p:sldId id="268" r:id="rId11"/>
    <p:sldId id="278" r:id="rId12"/>
    <p:sldId id="267" r:id="rId13"/>
    <p:sldId id="264" r:id="rId14"/>
    <p:sldId id="280" r:id="rId15"/>
    <p:sldId id="272" r:id="rId16"/>
    <p:sldId id="281" r:id="rId17"/>
    <p:sldId id="296" r:id="rId18"/>
    <p:sldId id="282" r:id="rId19"/>
    <p:sldId id="291" r:id="rId20"/>
    <p:sldId id="292" r:id="rId21"/>
    <p:sldId id="293" r:id="rId22"/>
    <p:sldId id="294" r:id="rId23"/>
    <p:sldId id="295" r:id="rId24"/>
    <p:sldId id="275" r:id="rId25"/>
    <p:sldId id="274" r:id="rId26"/>
    <p:sldId id="298" r:id="rId27"/>
    <p:sldId id="299" r:id="rId28"/>
    <p:sldId id="287" r:id="rId29"/>
    <p:sldId id="297" r:id="rId30"/>
    <p:sldId id="259" r:id="rId31"/>
  </p:sldIdLst>
  <p:sldSz cx="9144000" cy="6858000" type="screen4x3"/>
  <p:notesSz cx="6797675" cy="9926638"/>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191"/>
    <a:srgbClr val="F78609"/>
    <a:srgbClr val="8A5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564" autoAdjust="0"/>
  </p:normalViewPr>
  <p:slideViewPr>
    <p:cSldViewPr snapToGrid="0">
      <p:cViewPr>
        <p:scale>
          <a:sx n="60" d="100"/>
          <a:sy n="60" d="100"/>
        </p:scale>
        <p:origin x="1376" y="28"/>
      </p:cViewPr>
      <p:guideLst>
        <p:guide orient="horz" pos="2183"/>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9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DFE57-60C3-4236-B9AE-2152C15D5BA1}" type="doc">
      <dgm:prSet loTypeId="urn:microsoft.com/office/officeart/2005/8/layout/arrow2" loCatId="process" qsTypeId="urn:microsoft.com/office/officeart/2005/8/quickstyle/simple1" qsCatId="simple" csTypeId="urn:microsoft.com/office/officeart/2005/8/colors/accent1_2" csCatId="accent1" phldr="1"/>
      <dgm:spPr/>
    </dgm:pt>
    <dgm:pt modelId="{9AB4727A-3388-42C6-BC01-66730FDC5844}">
      <dgm:prSet phldrT="[Text]" custT="1"/>
      <dgm:spPr/>
      <dgm:t>
        <a:bodyPr/>
        <a:lstStyle/>
        <a:p>
          <a:r>
            <a:rPr lang="en-IE" sz="1300" dirty="0"/>
            <a:t>Improper agricultural practices</a:t>
          </a:r>
        </a:p>
      </dgm:t>
    </dgm:pt>
    <dgm:pt modelId="{BB2E80CD-39D1-45E6-A42B-A8A2C85F9144}" type="parTrans" cxnId="{64266C49-7357-4ADC-BEBB-50464DE6E3AD}">
      <dgm:prSet/>
      <dgm:spPr/>
      <dgm:t>
        <a:bodyPr/>
        <a:lstStyle/>
        <a:p>
          <a:endParaRPr lang="en-IE"/>
        </a:p>
      </dgm:t>
    </dgm:pt>
    <dgm:pt modelId="{2E21CCD8-0F97-4CE9-8533-5901C0D18B9D}" type="sibTrans" cxnId="{64266C49-7357-4ADC-BEBB-50464DE6E3AD}">
      <dgm:prSet/>
      <dgm:spPr/>
      <dgm:t>
        <a:bodyPr/>
        <a:lstStyle/>
        <a:p>
          <a:endParaRPr lang="en-IE"/>
        </a:p>
      </dgm:t>
    </dgm:pt>
    <dgm:pt modelId="{30355F96-CDC2-4CA9-BBAD-4B21D4E1EF9D}">
      <dgm:prSet phldrT="[Text]"/>
      <dgm:spPr/>
      <dgm:t>
        <a:bodyPr/>
        <a:lstStyle/>
        <a:p>
          <a:r>
            <a:rPr lang="en-IE" dirty="0"/>
            <a:t>Poor hygiene at all stages of the food chain </a:t>
          </a:r>
        </a:p>
      </dgm:t>
    </dgm:pt>
    <dgm:pt modelId="{D0D1E116-6A8F-473E-A69A-10EB3EBCFDEE}" type="parTrans" cxnId="{E6C3FEF2-23D8-4AF9-B07C-421C2FCB9FA7}">
      <dgm:prSet/>
      <dgm:spPr/>
      <dgm:t>
        <a:bodyPr/>
        <a:lstStyle/>
        <a:p>
          <a:endParaRPr lang="en-IE"/>
        </a:p>
      </dgm:t>
    </dgm:pt>
    <dgm:pt modelId="{26691B39-9BA9-450E-8D99-19DCBB447BDF}" type="sibTrans" cxnId="{E6C3FEF2-23D8-4AF9-B07C-421C2FCB9FA7}">
      <dgm:prSet/>
      <dgm:spPr/>
      <dgm:t>
        <a:bodyPr/>
        <a:lstStyle/>
        <a:p>
          <a:endParaRPr lang="en-IE"/>
        </a:p>
      </dgm:t>
    </dgm:pt>
    <dgm:pt modelId="{D7671B66-E698-486B-A818-A2EDA0C52A1F}">
      <dgm:prSet phldrT="[Text]"/>
      <dgm:spPr/>
      <dgm:t>
        <a:bodyPr/>
        <a:lstStyle/>
        <a:p>
          <a:r>
            <a:rPr lang="en-IE" dirty="0"/>
            <a:t>Lack of preventive controls in food processing and preparation </a:t>
          </a:r>
        </a:p>
      </dgm:t>
    </dgm:pt>
    <dgm:pt modelId="{E6CEAA6E-28BB-43EC-8D24-1CB039EA39E4}" type="parTrans" cxnId="{120E202D-F93D-4F5B-8051-2251C1894481}">
      <dgm:prSet/>
      <dgm:spPr/>
      <dgm:t>
        <a:bodyPr/>
        <a:lstStyle/>
        <a:p>
          <a:endParaRPr lang="en-IE"/>
        </a:p>
      </dgm:t>
    </dgm:pt>
    <dgm:pt modelId="{03D75EE4-542B-424C-A117-EB5FB3B6827A}" type="sibTrans" cxnId="{120E202D-F93D-4F5B-8051-2251C1894481}">
      <dgm:prSet/>
      <dgm:spPr/>
      <dgm:t>
        <a:bodyPr/>
        <a:lstStyle/>
        <a:p>
          <a:endParaRPr lang="en-IE"/>
        </a:p>
      </dgm:t>
    </dgm:pt>
    <dgm:pt modelId="{F10974A6-BFC2-4A2D-AAF8-E17A328AB112}">
      <dgm:prSet phldrT="[Text]"/>
      <dgm:spPr/>
      <dgm:t>
        <a:bodyPr/>
        <a:lstStyle/>
        <a:p>
          <a:r>
            <a:rPr lang="en-IE" dirty="0"/>
            <a:t>Contaminated raw materials, ingredients, water and equipment</a:t>
          </a:r>
        </a:p>
      </dgm:t>
    </dgm:pt>
    <dgm:pt modelId="{E881DBF4-15A9-4C45-ADDC-DBDFA04BD6B7}" type="parTrans" cxnId="{EAD66599-8831-48E8-A329-B70557C7AF66}">
      <dgm:prSet/>
      <dgm:spPr/>
      <dgm:t>
        <a:bodyPr/>
        <a:lstStyle/>
        <a:p>
          <a:endParaRPr lang="en-IE"/>
        </a:p>
      </dgm:t>
    </dgm:pt>
    <dgm:pt modelId="{E46BBE33-C861-4215-A184-1EC08C537287}" type="sibTrans" cxnId="{EAD66599-8831-48E8-A329-B70557C7AF66}">
      <dgm:prSet/>
      <dgm:spPr/>
      <dgm:t>
        <a:bodyPr/>
        <a:lstStyle/>
        <a:p>
          <a:endParaRPr lang="en-IE"/>
        </a:p>
      </dgm:t>
    </dgm:pt>
    <dgm:pt modelId="{EEAEFDB2-D7E1-4094-BE70-6B9DF6D861C8}">
      <dgm:prSet phldrT="[Text]"/>
      <dgm:spPr/>
      <dgm:t>
        <a:bodyPr/>
        <a:lstStyle/>
        <a:p>
          <a:r>
            <a:rPr lang="en-IE" dirty="0"/>
            <a:t>Inadequate and improper storage</a:t>
          </a:r>
        </a:p>
      </dgm:t>
    </dgm:pt>
    <dgm:pt modelId="{32E937DC-E0A3-42D6-9982-8C42E220107D}" type="parTrans" cxnId="{D6FD260A-1797-48DD-90D4-3BA218BEB9EB}">
      <dgm:prSet/>
      <dgm:spPr/>
      <dgm:t>
        <a:bodyPr/>
        <a:lstStyle/>
        <a:p>
          <a:endParaRPr lang="en-IE"/>
        </a:p>
      </dgm:t>
    </dgm:pt>
    <dgm:pt modelId="{B6717572-DC15-4999-8424-7190E4342920}" type="sibTrans" cxnId="{D6FD260A-1797-48DD-90D4-3BA218BEB9EB}">
      <dgm:prSet/>
      <dgm:spPr/>
      <dgm:t>
        <a:bodyPr/>
        <a:lstStyle/>
        <a:p>
          <a:endParaRPr lang="en-IE"/>
        </a:p>
      </dgm:t>
    </dgm:pt>
    <dgm:pt modelId="{DEA4ADBD-E10E-44E2-8972-A223A24C1EE5}" type="pres">
      <dgm:prSet presAssocID="{ED3DFE57-60C3-4236-B9AE-2152C15D5BA1}" presName="arrowDiagram" presStyleCnt="0">
        <dgm:presLayoutVars>
          <dgm:chMax val="5"/>
          <dgm:dir/>
          <dgm:resizeHandles val="exact"/>
        </dgm:presLayoutVars>
      </dgm:prSet>
      <dgm:spPr/>
    </dgm:pt>
    <dgm:pt modelId="{6579D50B-7185-4375-8690-AB668E803DAA}" type="pres">
      <dgm:prSet presAssocID="{ED3DFE57-60C3-4236-B9AE-2152C15D5BA1}" presName="arrow" presStyleLbl="bgShp" presStyleIdx="0" presStyleCnt="1"/>
      <dgm:spPr/>
    </dgm:pt>
    <dgm:pt modelId="{791B2E8C-4A5D-4C0E-A04F-7AD928860E9F}" type="pres">
      <dgm:prSet presAssocID="{ED3DFE57-60C3-4236-B9AE-2152C15D5BA1}" presName="arrowDiagram5" presStyleCnt="0"/>
      <dgm:spPr/>
    </dgm:pt>
    <dgm:pt modelId="{756DA6ED-8D16-48FC-BB8F-686B2BA04AE4}" type="pres">
      <dgm:prSet presAssocID="{9AB4727A-3388-42C6-BC01-66730FDC5844}" presName="bullet5a" presStyleLbl="node1" presStyleIdx="0" presStyleCnt="5"/>
      <dgm:spPr/>
    </dgm:pt>
    <dgm:pt modelId="{BF49C638-3C9C-42BE-83C4-21CC1D7683F1}" type="pres">
      <dgm:prSet presAssocID="{9AB4727A-3388-42C6-BC01-66730FDC5844}" presName="textBox5a" presStyleLbl="revTx" presStyleIdx="0" presStyleCnt="5" custScaleX="138594" custScaleY="53163" custLinFactNeighborX="9320" custLinFactNeighborY="-5862">
        <dgm:presLayoutVars>
          <dgm:bulletEnabled val="1"/>
        </dgm:presLayoutVars>
      </dgm:prSet>
      <dgm:spPr/>
    </dgm:pt>
    <dgm:pt modelId="{4403D738-59F4-432B-AFB4-BE7268912D2F}" type="pres">
      <dgm:prSet presAssocID="{30355F96-CDC2-4CA9-BBAD-4B21D4E1EF9D}" presName="bullet5b" presStyleLbl="node1" presStyleIdx="1" presStyleCnt="5"/>
      <dgm:spPr/>
    </dgm:pt>
    <dgm:pt modelId="{BB22DD3F-4D61-429D-B724-3672618D2D4F}" type="pres">
      <dgm:prSet presAssocID="{30355F96-CDC2-4CA9-BBAD-4B21D4E1EF9D}" presName="textBox5b" presStyleLbl="revTx" presStyleIdx="1" presStyleCnt="5" custLinFactNeighborX="-2101" custLinFactNeighborY="13080">
        <dgm:presLayoutVars>
          <dgm:bulletEnabled val="1"/>
        </dgm:presLayoutVars>
      </dgm:prSet>
      <dgm:spPr/>
    </dgm:pt>
    <dgm:pt modelId="{9AFA70D3-C079-48E2-B8DF-984E35913AE7}" type="pres">
      <dgm:prSet presAssocID="{D7671B66-E698-486B-A818-A2EDA0C52A1F}" presName="bullet5c" presStyleLbl="node1" presStyleIdx="2" presStyleCnt="5"/>
      <dgm:spPr/>
    </dgm:pt>
    <dgm:pt modelId="{92DA34D2-5372-4C68-BE8A-353007358347}" type="pres">
      <dgm:prSet presAssocID="{D7671B66-E698-486B-A818-A2EDA0C52A1F}" presName="textBox5c" presStyleLbl="revTx" presStyleIdx="2" presStyleCnt="5" custLinFactNeighborX="-1807" custLinFactNeighborY="9752">
        <dgm:presLayoutVars>
          <dgm:bulletEnabled val="1"/>
        </dgm:presLayoutVars>
      </dgm:prSet>
      <dgm:spPr/>
    </dgm:pt>
    <dgm:pt modelId="{82B1BD4F-8A18-4ED8-85C3-9D8D380B1F33}" type="pres">
      <dgm:prSet presAssocID="{F10974A6-BFC2-4A2D-AAF8-E17A328AB112}" presName="bullet5d" presStyleLbl="node1" presStyleIdx="3" presStyleCnt="5"/>
      <dgm:spPr/>
    </dgm:pt>
    <dgm:pt modelId="{2A3DE51D-31E1-4A2B-9457-68FF0CB29E8F}" type="pres">
      <dgm:prSet presAssocID="{F10974A6-BFC2-4A2D-AAF8-E17A328AB112}" presName="textBox5d" presStyleLbl="revTx" presStyleIdx="3" presStyleCnt="5" custLinFactNeighborX="-5232" custLinFactNeighborY="8180">
        <dgm:presLayoutVars>
          <dgm:bulletEnabled val="1"/>
        </dgm:presLayoutVars>
      </dgm:prSet>
      <dgm:spPr/>
    </dgm:pt>
    <dgm:pt modelId="{406BD356-63CF-47D3-A224-764F90C40F3A}" type="pres">
      <dgm:prSet presAssocID="{EEAEFDB2-D7E1-4094-BE70-6B9DF6D861C8}" presName="bullet5e" presStyleLbl="node1" presStyleIdx="4" presStyleCnt="5"/>
      <dgm:spPr/>
    </dgm:pt>
    <dgm:pt modelId="{96588774-903A-4840-9AA6-43899915794F}" type="pres">
      <dgm:prSet presAssocID="{EEAEFDB2-D7E1-4094-BE70-6B9DF6D861C8}" presName="textBox5e" presStyleLbl="revTx" presStyleIdx="4" presStyleCnt="5" custLinFactNeighborX="-2616" custLinFactNeighborY="12376">
        <dgm:presLayoutVars>
          <dgm:bulletEnabled val="1"/>
        </dgm:presLayoutVars>
      </dgm:prSet>
      <dgm:spPr/>
    </dgm:pt>
  </dgm:ptLst>
  <dgm:cxnLst>
    <dgm:cxn modelId="{25A41B06-8E88-428B-8734-3DC109160BC0}" type="presOf" srcId="{D7671B66-E698-486B-A818-A2EDA0C52A1F}" destId="{92DA34D2-5372-4C68-BE8A-353007358347}" srcOrd="0" destOrd="0" presId="urn:microsoft.com/office/officeart/2005/8/layout/arrow2"/>
    <dgm:cxn modelId="{D6FD260A-1797-48DD-90D4-3BA218BEB9EB}" srcId="{ED3DFE57-60C3-4236-B9AE-2152C15D5BA1}" destId="{EEAEFDB2-D7E1-4094-BE70-6B9DF6D861C8}" srcOrd="4" destOrd="0" parTransId="{32E937DC-E0A3-42D6-9982-8C42E220107D}" sibTransId="{B6717572-DC15-4999-8424-7190E4342920}"/>
    <dgm:cxn modelId="{8CCEB20A-B3EE-448A-A3C6-9DEB8BA5ECCE}" type="presOf" srcId="{30355F96-CDC2-4CA9-BBAD-4B21D4E1EF9D}" destId="{BB22DD3F-4D61-429D-B724-3672618D2D4F}" srcOrd="0" destOrd="0" presId="urn:microsoft.com/office/officeart/2005/8/layout/arrow2"/>
    <dgm:cxn modelId="{120E202D-F93D-4F5B-8051-2251C1894481}" srcId="{ED3DFE57-60C3-4236-B9AE-2152C15D5BA1}" destId="{D7671B66-E698-486B-A818-A2EDA0C52A1F}" srcOrd="2" destOrd="0" parTransId="{E6CEAA6E-28BB-43EC-8D24-1CB039EA39E4}" sibTransId="{03D75EE4-542B-424C-A117-EB5FB3B6827A}"/>
    <dgm:cxn modelId="{64266C49-7357-4ADC-BEBB-50464DE6E3AD}" srcId="{ED3DFE57-60C3-4236-B9AE-2152C15D5BA1}" destId="{9AB4727A-3388-42C6-BC01-66730FDC5844}" srcOrd="0" destOrd="0" parTransId="{BB2E80CD-39D1-45E6-A42B-A8A2C85F9144}" sibTransId="{2E21CCD8-0F97-4CE9-8533-5901C0D18B9D}"/>
    <dgm:cxn modelId="{67FA998B-23A6-4200-8552-8B793F3CBDD0}" type="presOf" srcId="{EEAEFDB2-D7E1-4094-BE70-6B9DF6D861C8}" destId="{96588774-903A-4840-9AA6-43899915794F}" srcOrd="0" destOrd="0" presId="urn:microsoft.com/office/officeart/2005/8/layout/arrow2"/>
    <dgm:cxn modelId="{EAD66599-8831-48E8-A329-B70557C7AF66}" srcId="{ED3DFE57-60C3-4236-B9AE-2152C15D5BA1}" destId="{F10974A6-BFC2-4A2D-AAF8-E17A328AB112}" srcOrd="3" destOrd="0" parTransId="{E881DBF4-15A9-4C45-ADDC-DBDFA04BD6B7}" sibTransId="{E46BBE33-C861-4215-A184-1EC08C537287}"/>
    <dgm:cxn modelId="{9ED49AE9-7B39-407C-9AE6-976C7C580E25}" type="presOf" srcId="{ED3DFE57-60C3-4236-B9AE-2152C15D5BA1}" destId="{DEA4ADBD-E10E-44E2-8972-A223A24C1EE5}" srcOrd="0" destOrd="0" presId="urn:microsoft.com/office/officeart/2005/8/layout/arrow2"/>
    <dgm:cxn modelId="{D17CD6EA-B44F-480C-879E-0B0DDC5DBC01}" type="presOf" srcId="{9AB4727A-3388-42C6-BC01-66730FDC5844}" destId="{BF49C638-3C9C-42BE-83C4-21CC1D7683F1}" srcOrd="0" destOrd="0" presId="urn:microsoft.com/office/officeart/2005/8/layout/arrow2"/>
    <dgm:cxn modelId="{D10599EE-9020-438B-A163-581B07581060}" type="presOf" srcId="{F10974A6-BFC2-4A2D-AAF8-E17A328AB112}" destId="{2A3DE51D-31E1-4A2B-9457-68FF0CB29E8F}" srcOrd="0" destOrd="0" presId="urn:microsoft.com/office/officeart/2005/8/layout/arrow2"/>
    <dgm:cxn modelId="{E6C3FEF2-23D8-4AF9-B07C-421C2FCB9FA7}" srcId="{ED3DFE57-60C3-4236-B9AE-2152C15D5BA1}" destId="{30355F96-CDC2-4CA9-BBAD-4B21D4E1EF9D}" srcOrd="1" destOrd="0" parTransId="{D0D1E116-6A8F-473E-A69A-10EB3EBCFDEE}" sibTransId="{26691B39-9BA9-450E-8D99-19DCBB447BDF}"/>
    <dgm:cxn modelId="{D2FCDB11-97B7-4F01-B464-3C346DEBEB9D}" type="presParOf" srcId="{DEA4ADBD-E10E-44E2-8972-A223A24C1EE5}" destId="{6579D50B-7185-4375-8690-AB668E803DAA}" srcOrd="0" destOrd="0" presId="urn:microsoft.com/office/officeart/2005/8/layout/arrow2"/>
    <dgm:cxn modelId="{8887B795-8988-42FA-B23D-73B13041429C}" type="presParOf" srcId="{DEA4ADBD-E10E-44E2-8972-A223A24C1EE5}" destId="{791B2E8C-4A5D-4C0E-A04F-7AD928860E9F}" srcOrd="1" destOrd="0" presId="urn:microsoft.com/office/officeart/2005/8/layout/arrow2"/>
    <dgm:cxn modelId="{83F9316B-B814-44CA-ADB8-4354382FF633}" type="presParOf" srcId="{791B2E8C-4A5D-4C0E-A04F-7AD928860E9F}" destId="{756DA6ED-8D16-48FC-BB8F-686B2BA04AE4}" srcOrd="0" destOrd="0" presId="urn:microsoft.com/office/officeart/2005/8/layout/arrow2"/>
    <dgm:cxn modelId="{31267A66-E9DF-4BEC-BE63-B901A5DB4FDC}" type="presParOf" srcId="{791B2E8C-4A5D-4C0E-A04F-7AD928860E9F}" destId="{BF49C638-3C9C-42BE-83C4-21CC1D7683F1}" srcOrd="1" destOrd="0" presId="urn:microsoft.com/office/officeart/2005/8/layout/arrow2"/>
    <dgm:cxn modelId="{2F39BCA4-828A-4CEC-BA2E-4B5795FD543A}" type="presParOf" srcId="{791B2E8C-4A5D-4C0E-A04F-7AD928860E9F}" destId="{4403D738-59F4-432B-AFB4-BE7268912D2F}" srcOrd="2" destOrd="0" presId="urn:microsoft.com/office/officeart/2005/8/layout/arrow2"/>
    <dgm:cxn modelId="{97A23881-C0E5-4DBB-881E-40289704FC77}" type="presParOf" srcId="{791B2E8C-4A5D-4C0E-A04F-7AD928860E9F}" destId="{BB22DD3F-4D61-429D-B724-3672618D2D4F}" srcOrd="3" destOrd="0" presId="urn:microsoft.com/office/officeart/2005/8/layout/arrow2"/>
    <dgm:cxn modelId="{573A7FE0-6861-4ED0-B0B4-9C38B0B9A803}" type="presParOf" srcId="{791B2E8C-4A5D-4C0E-A04F-7AD928860E9F}" destId="{9AFA70D3-C079-48E2-B8DF-984E35913AE7}" srcOrd="4" destOrd="0" presId="urn:microsoft.com/office/officeart/2005/8/layout/arrow2"/>
    <dgm:cxn modelId="{C4FF4F5F-1803-4A3F-9780-417A59B6C319}" type="presParOf" srcId="{791B2E8C-4A5D-4C0E-A04F-7AD928860E9F}" destId="{92DA34D2-5372-4C68-BE8A-353007358347}" srcOrd="5" destOrd="0" presId="urn:microsoft.com/office/officeart/2005/8/layout/arrow2"/>
    <dgm:cxn modelId="{EE9640BF-E160-4154-9A6A-722692DDB2C9}" type="presParOf" srcId="{791B2E8C-4A5D-4C0E-A04F-7AD928860E9F}" destId="{82B1BD4F-8A18-4ED8-85C3-9D8D380B1F33}" srcOrd="6" destOrd="0" presId="urn:microsoft.com/office/officeart/2005/8/layout/arrow2"/>
    <dgm:cxn modelId="{704B2E3E-187F-4955-870D-811DCC75E59F}" type="presParOf" srcId="{791B2E8C-4A5D-4C0E-A04F-7AD928860E9F}" destId="{2A3DE51D-31E1-4A2B-9457-68FF0CB29E8F}" srcOrd="7" destOrd="0" presId="urn:microsoft.com/office/officeart/2005/8/layout/arrow2"/>
    <dgm:cxn modelId="{F6B16D6A-6FC2-4A6D-A6D4-F58DE8888CC7}" type="presParOf" srcId="{791B2E8C-4A5D-4C0E-A04F-7AD928860E9F}" destId="{406BD356-63CF-47D3-A224-764F90C40F3A}" srcOrd="8" destOrd="0" presId="urn:microsoft.com/office/officeart/2005/8/layout/arrow2"/>
    <dgm:cxn modelId="{2D16984F-04EB-4C7B-8003-FA0790CC6CC1}" type="presParOf" srcId="{791B2E8C-4A5D-4C0E-A04F-7AD928860E9F}" destId="{96588774-903A-4840-9AA6-43899915794F}"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D78832-8177-4889-B2B4-6245421D2CA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IE"/>
        </a:p>
      </dgm:t>
    </dgm:pt>
    <dgm:pt modelId="{9FE6BC7B-63DD-406C-9143-9E4D9D8626CF}">
      <dgm:prSet phldrT="[Text]"/>
      <dgm:spPr>
        <a:solidFill>
          <a:srgbClr val="92D050"/>
        </a:solidFill>
      </dgm:spPr>
      <dgm:t>
        <a:bodyPr/>
        <a:lstStyle/>
        <a:p>
          <a:r>
            <a:rPr lang="en-IE" b="1" dirty="0"/>
            <a:t>Food control system</a:t>
          </a:r>
        </a:p>
      </dgm:t>
    </dgm:pt>
    <dgm:pt modelId="{08B50491-80EE-45D7-87EC-D44D71AB75C1}" type="parTrans" cxnId="{EB4A05C2-9AC5-4DB1-A963-68CDCC15D4EE}">
      <dgm:prSet/>
      <dgm:spPr/>
      <dgm:t>
        <a:bodyPr/>
        <a:lstStyle/>
        <a:p>
          <a:endParaRPr lang="en-IE"/>
        </a:p>
      </dgm:t>
    </dgm:pt>
    <dgm:pt modelId="{EBB54216-9EAA-4411-8797-92540E443F8C}" type="sibTrans" cxnId="{EB4A05C2-9AC5-4DB1-A963-68CDCC15D4EE}">
      <dgm:prSet/>
      <dgm:spPr/>
      <dgm:t>
        <a:bodyPr/>
        <a:lstStyle/>
        <a:p>
          <a:endParaRPr lang="en-IE"/>
        </a:p>
      </dgm:t>
    </dgm:pt>
    <dgm:pt modelId="{302F7C5D-0CAD-4B53-8BEF-B0178F7453F0}">
      <dgm:prSet phldrT="[Text]" custT="1"/>
      <dgm:spPr>
        <a:solidFill>
          <a:schemeClr val="accent5">
            <a:lumMod val="75000"/>
          </a:schemeClr>
        </a:solidFill>
      </dgm:spPr>
      <dgm:t>
        <a:bodyPr/>
        <a:lstStyle/>
        <a:p>
          <a:r>
            <a:rPr lang="en-IE" sz="1300" dirty="0"/>
            <a:t>Food Control Authorities </a:t>
          </a:r>
        </a:p>
      </dgm:t>
    </dgm:pt>
    <dgm:pt modelId="{B52C0EF1-4475-4C28-A1CB-2CF92EDFD313}" type="parTrans" cxnId="{F6E11777-6517-42B9-ADE7-DA10EEC2BA50}">
      <dgm:prSet/>
      <dgm:spPr/>
      <dgm:t>
        <a:bodyPr/>
        <a:lstStyle/>
        <a:p>
          <a:endParaRPr lang="en-IE"/>
        </a:p>
      </dgm:t>
    </dgm:pt>
    <dgm:pt modelId="{A8CE4928-751C-426A-9C03-646FFD619EB5}" type="sibTrans" cxnId="{F6E11777-6517-42B9-ADE7-DA10EEC2BA50}">
      <dgm:prSet/>
      <dgm:spPr/>
      <dgm:t>
        <a:bodyPr/>
        <a:lstStyle/>
        <a:p>
          <a:endParaRPr lang="en-IE"/>
        </a:p>
      </dgm:t>
    </dgm:pt>
    <dgm:pt modelId="{F7CAF821-71B0-48F7-9823-B4ABFC39D898}">
      <dgm:prSet phldrT="[Text]" custT="1"/>
      <dgm:spPr>
        <a:solidFill>
          <a:schemeClr val="accent3">
            <a:lumMod val="60000"/>
            <a:lumOff val="40000"/>
          </a:schemeClr>
        </a:solidFill>
      </dgm:spPr>
      <dgm:t>
        <a:bodyPr/>
        <a:lstStyle/>
        <a:p>
          <a:r>
            <a:rPr lang="en-IE" sz="1300" dirty="0"/>
            <a:t>Consumers </a:t>
          </a:r>
        </a:p>
      </dgm:t>
    </dgm:pt>
    <dgm:pt modelId="{F857C750-95A6-4D6C-BB4F-DD16970784CC}" type="parTrans" cxnId="{0CC18BA6-154C-41CB-9581-9182E82DFA6F}">
      <dgm:prSet/>
      <dgm:spPr/>
      <dgm:t>
        <a:bodyPr/>
        <a:lstStyle/>
        <a:p>
          <a:endParaRPr lang="en-IE"/>
        </a:p>
      </dgm:t>
    </dgm:pt>
    <dgm:pt modelId="{2703ED4E-F578-448B-90AD-82FB11CC500E}" type="sibTrans" cxnId="{0CC18BA6-154C-41CB-9581-9182E82DFA6F}">
      <dgm:prSet/>
      <dgm:spPr/>
      <dgm:t>
        <a:bodyPr/>
        <a:lstStyle/>
        <a:p>
          <a:endParaRPr lang="en-IE"/>
        </a:p>
      </dgm:t>
    </dgm:pt>
    <dgm:pt modelId="{FE4B9A69-1ADE-4A13-B4EF-22D965F62DAB}">
      <dgm:prSet phldrT="[Text]" custT="1"/>
      <dgm:spPr>
        <a:solidFill>
          <a:srgbClr val="8A56BE"/>
        </a:solidFill>
      </dgm:spPr>
      <dgm:t>
        <a:bodyPr/>
        <a:lstStyle/>
        <a:p>
          <a:r>
            <a:rPr lang="en-IE" sz="1300" dirty="0"/>
            <a:t>Food Producer/ Industry</a:t>
          </a:r>
        </a:p>
      </dgm:t>
    </dgm:pt>
    <dgm:pt modelId="{82B3600C-411C-4AE3-B946-9C06572DB24A}" type="parTrans" cxnId="{AC5740F8-2642-4403-AA92-5A865530795D}">
      <dgm:prSet/>
      <dgm:spPr/>
      <dgm:t>
        <a:bodyPr/>
        <a:lstStyle/>
        <a:p>
          <a:endParaRPr lang="en-IE"/>
        </a:p>
      </dgm:t>
    </dgm:pt>
    <dgm:pt modelId="{0D584718-1B17-4BBA-ABA1-2C0748805D72}" type="sibTrans" cxnId="{AC5740F8-2642-4403-AA92-5A865530795D}">
      <dgm:prSet/>
      <dgm:spPr/>
      <dgm:t>
        <a:bodyPr/>
        <a:lstStyle/>
        <a:p>
          <a:endParaRPr lang="en-IE"/>
        </a:p>
      </dgm:t>
    </dgm:pt>
    <dgm:pt modelId="{51E1BFA8-6450-495C-8561-EE8E0BA1176A}">
      <dgm:prSet phldrT="[Text]"/>
      <dgm:spPr/>
      <dgm:t>
        <a:bodyPr/>
        <a:lstStyle/>
        <a:p>
          <a:endParaRPr lang="en-IE" dirty="0"/>
        </a:p>
      </dgm:t>
    </dgm:pt>
    <dgm:pt modelId="{F38977A7-7D16-4806-8626-53FC16509FA6}" type="parTrans" cxnId="{3C112557-7C1C-4F21-9456-A44854DC003A}">
      <dgm:prSet/>
      <dgm:spPr/>
      <dgm:t>
        <a:bodyPr/>
        <a:lstStyle/>
        <a:p>
          <a:endParaRPr lang="en-IE"/>
        </a:p>
      </dgm:t>
    </dgm:pt>
    <dgm:pt modelId="{F6A4DC1D-161A-4214-B9A3-C278D4638C1C}" type="sibTrans" cxnId="{3C112557-7C1C-4F21-9456-A44854DC003A}">
      <dgm:prSet/>
      <dgm:spPr/>
      <dgm:t>
        <a:bodyPr/>
        <a:lstStyle/>
        <a:p>
          <a:endParaRPr lang="en-IE"/>
        </a:p>
      </dgm:t>
    </dgm:pt>
    <dgm:pt modelId="{021EBDF3-18B9-4259-9A75-33BB5F6462C3}" type="pres">
      <dgm:prSet presAssocID="{F3D78832-8177-4889-B2B4-6245421D2CAD}" presName="Name0" presStyleCnt="0">
        <dgm:presLayoutVars>
          <dgm:chMax val="1"/>
          <dgm:dir/>
          <dgm:animLvl val="ctr"/>
          <dgm:resizeHandles val="exact"/>
        </dgm:presLayoutVars>
      </dgm:prSet>
      <dgm:spPr/>
    </dgm:pt>
    <dgm:pt modelId="{6A2FC135-7D0C-4EE1-BD5A-A5410B6D96A5}" type="pres">
      <dgm:prSet presAssocID="{9FE6BC7B-63DD-406C-9143-9E4D9D8626CF}" presName="centerShape" presStyleLbl="node0" presStyleIdx="0" presStyleCnt="1"/>
      <dgm:spPr/>
    </dgm:pt>
    <dgm:pt modelId="{053D72DF-F7ED-4427-AC25-A0F53D7BD2E5}" type="pres">
      <dgm:prSet presAssocID="{302F7C5D-0CAD-4B53-8BEF-B0178F7453F0}" presName="node" presStyleLbl="node1" presStyleIdx="0" presStyleCnt="3" custScaleX="108575" custScaleY="108925">
        <dgm:presLayoutVars>
          <dgm:bulletEnabled val="1"/>
        </dgm:presLayoutVars>
      </dgm:prSet>
      <dgm:spPr/>
    </dgm:pt>
    <dgm:pt modelId="{69814341-3A8A-40CA-ADAB-1C0AECE3A572}" type="pres">
      <dgm:prSet presAssocID="{302F7C5D-0CAD-4B53-8BEF-B0178F7453F0}" presName="dummy" presStyleCnt="0"/>
      <dgm:spPr/>
    </dgm:pt>
    <dgm:pt modelId="{BF932A99-3B05-4CC6-BE6D-AC98A0E440B0}" type="pres">
      <dgm:prSet presAssocID="{A8CE4928-751C-426A-9C03-646FFD619EB5}" presName="sibTrans" presStyleLbl="sibTrans2D1" presStyleIdx="0" presStyleCnt="3"/>
      <dgm:spPr/>
    </dgm:pt>
    <dgm:pt modelId="{7B219A8D-34D2-4B8B-BF29-2BFDA428660F}" type="pres">
      <dgm:prSet presAssocID="{F7CAF821-71B0-48F7-9823-B4ABFC39D898}" presName="node" presStyleLbl="node1" presStyleIdx="1" presStyleCnt="3" custScaleX="110324" custScaleY="102648">
        <dgm:presLayoutVars>
          <dgm:bulletEnabled val="1"/>
        </dgm:presLayoutVars>
      </dgm:prSet>
      <dgm:spPr/>
    </dgm:pt>
    <dgm:pt modelId="{9B77BF07-3728-48FE-85CB-4334BD45880E}" type="pres">
      <dgm:prSet presAssocID="{F7CAF821-71B0-48F7-9823-B4ABFC39D898}" presName="dummy" presStyleCnt="0"/>
      <dgm:spPr/>
    </dgm:pt>
    <dgm:pt modelId="{B6C35383-4CDE-4ACC-A833-654499F390D3}" type="pres">
      <dgm:prSet presAssocID="{2703ED4E-F578-448B-90AD-82FB11CC500E}" presName="sibTrans" presStyleLbl="sibTrans2D1" presStyleIdx="1" presStyleCnt="3"/>
      <dgm:spPr/>
    </dgm:pt>
    <dgm:pt modelId="{96E0E04B-422F-4B49-B5DF-17ADB6E02E99}" type="pres">
      <dgm:prSet presAssocID="{FE4B9A69-1ADE-4A13-B4EF-22D965F62DAB}" presName="node" presStyleLbl="node1" presStyleIdx="2" presStyleCnt="3" custScaleX="108039" custScaleY="108578">
        <dgm:presLayoutVars>
          <dgm:bulletEnabled val="1"/>
        </dgm:presLayoutVars>
      </dgm:prSet>
      <dgm:spPr/>
    </dgm:pt>
    <dgm:pt modelId="{8B699E37-6038-4B52-9C06-8F97143D167C}" type="pres">
      <dgm:prSet presAssocID="{FE4B9A69-1ADE-4A13-B4EF-22D965F62DAB}" presName="dummy" presStyleCnt="0"/>
      <dgm:spPr/>
    </dgm:pt>
    <dgm:pt modelId="{BD95393A-07F4-40FB-9136-4797B91F760C}" type="pres">
      <dgm:prSet presAssocID="{0D584718-1B17-4BBA-ABA1-2C0748805D72}" presName="sibTrans" presStyleLbl="sibTrans2D1" presStyleIdx="2" presStyleCnt="3"/>
      <dgm:spPr/>
    </dgm:pt>
  </dgm:ptLst>
  <dgm:cxnLst>
    <dgm:cxn modelId="{701D4702-B52C-42FD-8E24-8704052DE8EB}" type="presOf" srcId="{0D584718-1B17-4BBA-ABA1-2C0748805D72}" destId="{BD95393A-07F4-40FB-9136-4797B91F760C}" srcOrd="0" destOrd="0" presId="urn:microsoft.com/office/officeart/2005/8/layout/radial6"/>
    <dgm:cxn modelId="{F6E11777-6517-42B9-ADE7-DA10EEC2BA50}" srcId="{9FE6BC7B-63DD-406C-9143-9E4D9D8626CF}" destId="{302F7C5D-0CAD-4B53-8BEF-B0178F7453F0}" srcOrd="0" destOrd="0" parTransId="{B52C0EF1-4475-4C28-A1CB-2CF92EDFD313}" sibTransId="{A8CE4928-751C-426A-9C03-646FFD619EB5}"/>
    <dgm:cxn modelId="{3C112557-7C1C-4F21-9456-A44854DC003A}" srcId="{F3D78832-8177-4889-B2B4-6245421D2CAD}" destId="{51E1BFA8-6450-495C-8561-EE8E0BA1176A}" srcOrd="1" destOrd="0" parTransId="{F38977A7-7D16-4806-8626-53FC16509FA6}" sibTransId="{F6A4DC1D-161A-4214-B9A3-C278D4638C1C}"/>
    <dgm:cxn modelId="{17903F81-35B5-467A-ACC3-6390960C0694}" type="presOf" srcId="{302F7C5D-0CAD-4B53-8BEF-B0178F7453F0}" destId="{053D72DF-F7ED-4427-AC25-A0F53D7BD2E5}" srcOrd="0" destOrd="0" presId="urn:microsoft.com/office/officeart/2005/8/layout/radial6"/>
    <dgm:cxn modelId="{60C5418D-1656-42A2-A2EC-182809CF7F6C}" type="presOf" srcId="{FE4B9A69-1ADE-4A13-B4EF-22D965F62DAB}" destId="{96E0E04B-422F-4B49-B5DF-17ADB6E02E99}" srcOrd="0" destOrd="0" presId="urn:microsoft.com/office/officeart/2005/8/layout/radial6"/>
    <dgm:cxn modelId="{16A4738E-3F01-4293-A745-C9FF581E038D}" type="presOf" srcId="{F7CAF821-71B0-48F7-9823-B4ABFC39D898}" destId="{7B219A8D-34D2-4B8B-BF29-2BFDA428660F}" srcOrd="0" destOrd="0" presId="urn:microsoft.com/office/officeart/2005/8/layout/radial6"/>
    <dgm:cxn modelId="{42153C9D-251C-41F4-A278-6BAAC271C059}" type="presOf" srcId="{2703ED4E-F578-448B-90AD-82FB11CC500E}" destId="{B6C35383-4CDE-4ACC-A833-654499F390D3}" srcOrd="0" destOrd="0" presId="urn:microsoft.com/office/officeart/2005/8/layout/radial6"/>
    <dgm:cxn modelId="{0CC18BA6-154C-41CB-9581-9182E82DFA6F}" srcId="{9FE6BC7B-63DD-406C-9143-9E4D9D8626CF}" destId="{F7CAF821-71B0-48F7-9823-B4ABFC39D898}" srcOrd="1" destOrd="0" parTransId="{F857C750-95A6-4D6C-BB4F-DD16970784CC}" sibTransId="{2703ED4E-F578-448B-90AD-82FB11CC500E}"/>
    <dgm:cxn modelId="{73A50EBC-FD21-4463-93E8-3AA6F275B345}" type="presOf" srcId="{9FE6BC7B-63DD-406C-9143-9E4D9D8626CF}" destId="{6A2FC135-7D0C-4EE1-BD5A-A5410B6D96A5}" srcOrd="0" destOrd="0" presId="urn:microsoft.com/office/officeart/2005/8/layout/radial6"/>
    <dgm:cxn modelId="{B4D067C1-8DF5-4621-A7EC-AE6378F87C92}" type="presOf" srcId="{A8CE4928-751C-426A-9C03-646FFD619EB5}" destId="{BF932A99-3B05-4CC6-BE6D-AC98A0E440B0}" srcOrd="0" destOrd="0" presId="urn:microsoft.com/office/officeart/2005/8/layout/radial6"/>
    <dgm:cxn modelId="{EB4A05C2-9AC5-4DB1-A963-68CDCC15D4EE}" srcId="{F3D78832-8177-4889-B2B4-6245421D2CAD}" destId="{9FE6BC7B-63DD-406C-9143-9E4D9D8626CF}" srcOrd="0" destOrd="0" parTransId="{08B50491-80EE-45D7-87EC-D44D71AB75C1}" sibTransId="{EBB54216-9EAA-4411-8797-92540E443F8C}"/>
    <dgm:cxn modelId="{B52E72CF-2D05-45C6-8E07-37D8D3B185D0}" type="presOf" srcId="{F3D78832-8177-4889-B2B4-6245421D2CAD}" destId="{021EBDF3-18B9-4259-9A75-33BB5F6462C3}" srcOrd="0" destOrd="0" presId="urn:microsoft.com/office/officeart/2005/8/layout/radial6"/>
    <dgm:cxn modelId="{AC5740F8-2642-4403-AA92-5A865530795D}" srcId="{9FE6BC7B-63DD-406C-9143-9E4D9D8626CF}" destId="{FE4B9A69-1ADE-4A13-B4EF-22D965F62DAB}" srcOrd="2" destOrd="0" parTransId="{82B3600C-411C-4AE3-B946-9C06572DB24A}" sibTransId="{0D584718-1B17-4BBA-ABA1-2C0748805D72}"/>
    <dgm:cxn modelId="{D1117945-D7E7-4853-B853-B0844943A8B9}" type="presParOf" srcId="{021EBDF3-18B9-4259-9A75-33BB5F6462C3}" destId="{6A2FC135-7D0C-4EE1-BD5A-A5410B6D96A5}" srcOrd="0" destOrd="0" presId="urn:microsoft.com/office/officeart/2005/8/layout/radial6"/>
    <dgm:cxn modelId="{1CD98526-8E64-43DD-A565-68750A6F2171}" type="presParOf" srcId="{021EBDF3-18B9-4259-9A75-33BB5F6462C3}" destId="{053D72DF-F7ED-4427-AC25-A0F53D7BD2E5}" srcOrd="1" destOrd="0" presId="urn:microsoft.com/office/officeart/2005/8/layout/radial6"/>
    <dgm:cxn modelId="{D2AB3924-FA72-4B99-909B-04264E7B7A1A}" type="presParOf" srcId="{021EBDF3-18B9-4259-9A75-33BB5F6462C3}" destId="{69814341-3A8A-40CA-ADAB-1C0AECE3A572}" srcOrd="2" destOrd="0" presId="urn:microsoft.com/office/officeart/2005/8/layout/radial6"/>
    <dgm:cxn modelId="{83DB110E-CF88-40D4-9B03-422877E5AD08}" type="presParOf" srcId="{021EBDF3-18B9-4259-9A75-33BB5F6462C3}" destId="{BF932A99-3B05-4CC6-BE6D-AC98A0E440B0}" srcOrd="3" destOrd="0" presId="urn:microsoft.com/office/officeart/2005/8/layout/radial6"/>
    <dgm:cxn modelId="{6F1705E8-B26D-4841-9BF7-E63F8E44D911}" type="presParOf" srcId="{021EBDF3-18B9-4259-9A75-33BB5F6462C3}" destId="{7B219A8D-34D2-4B8B-BF29-2BFDA428660F}" srcOrd="4" destOrd="0" presId="urn:microsoft.com/office/officeart/2005/8/layout/radial6"/>
    <dgm:cxn modelId="{DC73D3E8-DAD9-48A3-8928-C52F090E1987}" type="presParOf" srcId="{021EBDF3-18B9-4259-9A75-33BB5F6462C3}" destId="{9B77BF07-3728-48FE-85CB-4334BD45880E}" srcOrd="5" destOrd="0" presId="urn:microsoft.com/office/officeart/2005/8/layout/radial6"/>
    <dgm:cxn modelId="{B9AFC085-A5C9-4645-8EED-A1C7940EB91A}" type="presParOf" srcId="{021EBDF3-18B9-4259-9A75-33BB5F6462C3}" destId="{B6C35383-4CDE-4ACC-A833-654499F390D3}" srcOrd="6" destOrd="0" presId="urn:microsoft.com/office/officeart/2005/8/layout/radial6"/>
    <dgm:cxn modelId="{398B447A-6392-4A19-B60B-06D93F98A672}" type="presParOf" srcId="{021EBDF3-18B9-4259-9A75-33BB5F6462C3}" destId="{96E0E04B-422F-4B49-B5DF-17ADB6E02E99}" srcOrd="7" destOrd="0" presId="urn:microsoft.com/office/officeart/2005/8/layout/radial6"/>
    <dgm:cxn modelId="{4CFB70D8-2401-43A8-A4B9-5F5E4EBF3EBB}" type="presParOf" srcId="{021EBDF3-18B9-4259-9A75-33BB5F6462C3}" destId="{8B699E37-6038-4B52-9C06-8F97143D167C}" srcOrd="8" destOrd="0" presId="urn:microsoft.com/office/officeart/2005/8/layout/radial6"/>
    <dgm:cxn modelId="{F12F9415-42AC-4F01-97FD-59E3561938A0}" type="presParOf" srcId="{021EBDF3-18B9-4259-9A75-33BB5F6462C3}" destId="{BD95393A-07F4-40FB-9136-4797B91F760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5AB59A-077A-4C32-B264-779B767BA52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E"/>
        </a:p>
      </dgm:t>
    </dgm:pt>
    <dgm:pt modelId="{136CE147-7B7D-46A7-8DD6-932CC43BAE9B}">
      <dgm:prSet phldrT="[Text]"/>
      <dgm:spPr/>
      <dgm:t>
        <a:bodyPr/>
        <a:lstStyle/>
        <a:p>
          <a:r>
            <a:rPr lang="en-IE" dirty="0"/>
            <a:t>Process Hygiene criteria</a:t>
          </a:r>
        </a:p>
      </dgm:t>
    </dgm:pt>
    <dgm:pt modelId="{EBBFC5A5-5825-49FA-9F52-84133CCA87A7}" type="parTrans" cxnId="{30E7F033-A74C-4E9B-84E1-85728F181136}">
      <dgm:prSet/>
      <dgm:spPr/>
      <dgm:t>
        <a:bodyPr/>
        <a:lstStyle/>
        <a:p>
          <a:endParaRPr lang="en-IE"/>
        </a:p>
      </dgm:t>
    </dgm:pt>
    <dgm:pt modelId="{926B4FB4-012B-43C6-935D-C7BBAA82353D}" type="sibTrans" cxnId="{30E7F033-A74C-4E9B-84E1-85728F181136}">
      <dgm:prSet/>
      <dgm:spPr/>
      <dgm:t>
        <a:bodyPr/>
        <a:lstStyle/>
        <a:p>
          <a:endParaRPr lang="en-IE"/>
        </a:p>
      </dgm:t>
    </dgm:pt>
    <dgm:pt modelId="{672EA166-06A4-497E-81CF-B59D7756C9E7}">
      <dgm:prSet phldrT="[Text]"/>
      <dgm:spPr/>
      <dgm:t>
        <a:bodyPr/>
        <a:lstStyle/>
        <a:p>
          <a:r>
            <a:rPr lang="en-IE" dirty="0"/>
            <a:t>Microbiological testing applied to monitor/verify that food safety controls in place are working as intended</a:t>
          </a:r>
        </a:p>
      </dgm:t>
    </dgm:pt>
    <dgm:pt modelId="{8F16B0CD-781A-4381-A9FC-1EA28041CA1E}" type="parTrans" cxnId="{7E5542FA-2D11-47F6-989B-A9F91D5C10CD}">
      <dgm:prSet/>
      <dgm:spPr/>
      <dgm:t>
        <a:bodyPr/>
        <a:lstStyle/>
        <a:p>
          <a:endParaRPr lang="en-IE"/>
        </a:p>
      </dgm:t>
    </dgm:pt>
    <dgm:pt modelId="{632D1792-CE4D-4BAB-A17F-76F3C3610BA8}" type="sibTrans" cxnId="{7E5542FA-2D11-47F6-989B-A9F91D5C10CD}">
      <dgm:prSet/>
      <dgm:spPr/>
      <dgm:t>
        <a:bodyPr/>
        <a:lstStyle/>
        <a:p>
          <a:endParaRPr lang="en-IE"/>
        </a:p>
      </dgm:t>
    </dgm:pt>
    <dgm:pt modelId="{F4B6603C-7BCA-4168-804F-53C50704903B}">
      <dgm:prSet phldrT="[Text]"/>
      <dgm:spPr/>
      <dgm:t>
        <a:bodyPr/>
        <a:lstStyle/>
        <a:p>
          <a:r>
            <a:rPr lang="en-IE" dirty="0"/>
            <a:t>Food Safety criteria </a:t>
          </a:r>
        </a:p>
      </dgm:t>
    </dgm:pt>
    <dgm:pt modelId="{2EC9E97D-87FF-4F12-AFC1-CA906DD4FDB5}" type="parTrans" cxnId="{2A5BBAC7-7369-474C-BB7F-339CD55B5960}">
      <dgm:prSet/>
      <dgm:spPr/>
      <dgm:t>
        <a:bodyPr/>
        <a:lstStyle/>
        <a:p>
          <a:endParaRPr lang="en-IE"/>
        </a:p>
      </dgm:t>
    </dgm:pt>
    <dgm:pt modelId="{E39C9BE2-80E9-4E66-91A1-20F9FA925C97}" type="sibTrans" cxnId="{2A5BBAC7-7369-474C-BB7F-339CD55B5960}">
      <dgm:prSet/>
      <dgm:spPr/>
      <dgm:t>
        <a:bodyPr/>
        <a:lstStyle/>
        <a:p>
          <a:endParaRPr lang="en-IE"/>
        </a:p>
      </dgm:t>
    </dgm:pt>
    <dgm:pt modelId="{678EB3AD-F2D4-4626-A62C-5C799BC43D91}">
      <dgm:prSet phldrT="[Text]"/>
      <dgm:spPr/>
      <dgm:t>
        <a:bodyPr/>
        <a:lstStyle/>
        <a:p>
          <a:r>
            <a:rPr lang="en-IE" dirty="0"/>
            <a:t>Microbiological testing applied to establish the safety of a food lot</a:t>
          </a:r>
        </a:p>
      </dgm:t>
    </dgm:pt>
    <dgm:pt modelId="{B71AD5A7-C15B-46F9-9C94-5B88B18AF864}" type="parTrans" cxnId="{DC68F9BD-362C-40DB-9425-57AB916E6844}">
      <dgm:prSet/>
      <dgm:spPr/>
      <dgm:t>
        <a:bodyPr/>
        <a:lstStyle/>
        <a:p>
          <a:endParaRPr lang="en-IE"/>
        </a:p>
      </dgm:t>
    </dgm:pt>
    <dgm:pt modelId="{3CEE0A8B-C964-4E34-87AA-B1337D078704}" type="sibTrans" cxnId="{DC68F9BD-362C-40DB-9425-57AB916E6844}">
      <dgm:prSet/>
      <dgm:spPr/>
      <dgm:t>
        <a:bodyPr/>
        <a:lstStyle/>
        <a:p>
          <a:endParaRPr lang="en-IE"/>
        </a:p>
      </dgm:t>
    </dgm:pt>
    <dgm:pt modelId="{2A67FA79-A02D-43A6-92F9-CBC2E120CFBA}" type="pres">
      <dgm:prSet presAssocID="{555AB59A-077A-4C32-B264-779B767BA52A}" presName="diagram" presStyleCnt="0">
        <dgm:presLayoutVars>
          <dgm:chPref val="1"/>
          <dgm:dir/>
          <dgm:animOne val="branch"/>
          <dgm:animLvl val="lvl"/>
          <dgm:resizeHandles/>
        </dgm:presLayoutVars>
      </dgm:prSet>
      <dgm:spPr/>
    </dgm:pt>
    <dgm:pt modelId="{49F8C643-FB05-4195-88BA-13AE613938C4}" type="pres">
      <dgm:prSet presAssocID="{136CE147-7B7D-46A7-8DD6-932CC43BAE9B}" presName="root" presStyleCnt="0"/>
      <dgm:spPr/>
    </dgm:pt>
    <dgm:pt modelId="{5F49C580-C152-49D0-B303-4003A54C3489}" type="pres">
      <dgm:prSet presAssocID="{136CE147-7B7D-46A7-8DD6-932CC43BAE9B}" presName="rootComposite" presStyleCnt="0"/>
      <dgm:spPr/>
    </dgm:pt>
    <dgm:pt modelId="{10440FC0-6735-4C0A-9819-17A43002A666}" type="pres">
      <dgm:prSet presAssocID="{136CE147-7B7D-46A7-8DD6-932CC43BAE9B}" presName="rootText" presStyleLbl="node1" presStyleIdx="0" presStyleCnt="2"/>
      <dgm:spPr/>
    </dgm:pt>
    <dgm:pt modelId="{8A5B8986-CC8E-47C5-9D21-B239466E3C31}" type="pres">
      <dgm:prSet presAssocID="{136CE147-7B7D-46A7-8DD6-932CC43BAE9B}" presName="rootConnector" presStyleLbl="node1" presStyleIdx="0" presStyleCnt="2"/>
      <dgm:spPr/>
    </dgm:pt>
    <dgm:pt modelId="{E530DA43-BFAB-4BED-9F8B-9BFC16B592B2}" type="pres">
      <dgm:prSet presAssocID="{136CE147-7B7D-46A7-8DD6-932CC43BAE9B}" presName="childShape" presStyleCnt="0"/>
      <dgm:spPr/>
    </dgm:pt>
    <dgm:pt modelId="{62F686EB-6D51-483D-938D-ABF28B8B52B3}" type="pres">
      <dgm:prSet presAssocID="{8F16B0CD-781A-4381-A9FC-1EA28041CA1E}" presName="Name13" presStyleLbl="parChTrans1D2" presStyleIdx="0" presStyleCnt="2"/>
      <dgm:spPr/>
    </dgm:pt>
    <dgm:pt modelId="{00E75964-B5C0-4D66-A691-2A288FEA9497}" type="pres">
      <dgm:prSet presAssocID="{672EA166-06A4-497E-81CF-B59D7756C9E7}" presName="childText" presStyleLbl="bgAcc1" presStyleIdx="0" presStyleCnt="2">
        <dgm:presLayoutVars>
          <dgm:bulletEnabled val="1"/>
        </dgm:presLayoutVars>
      </dgm:prSet>
      <dgm:spPr/>
    </dgm:pt>
    <dgm:pt modelId="{842A4CE9-AD95-4819-B478-8A86C6C0C2AE}" type="pres">
      <dgm:prSet presAssocID="{F4B6603C-7BCA-4168-804F-53C50704903B}" presName="root" presStyleCnt="0"/>
      <dgm:spPr/>
    </dgm:pt>
    <dgm:pt modelId="{A78BD0AC-63A1-49EA-8FDB-A7881CBC6D2A}" type="pres">
      <dgm:prSet presAssocID="{F4B6603C-7BCA-4168-804F-53C50704903B}" presName="rootComposite" presStyleCnt="0"/>
      <dgm:spPr/>
    </dgm:pt>
    <dgm:pt modelId="{60BC67F1-6C8B-41AD-8C2A-16B631288579}" type="pres">
      <dgm:prSet presAssocID="{F4B6603C-7BCA-4168-804F-53C50704903B}" presName="rootText" presStyleLbl="node1" presStyleIdx="1" presStyleCnt="2"/>
      <dgm:spPr/>
    </dgm:pt>
    <dgm:pt modelId="{BF5A9FAE-26D4-46F3-AF50-6F83914A16D6}" type="pres">
      <dgm:prSet presAssocID="{F4B6603C-7BCA-4168-804F-53C50704903B}" presName="rootConnector" presStyleLbl="node1" presStyleIdx="1" presStyleCnt="2"/>
      <dgm:spPr/>
    </dgm:pt>
    <dgm:pt modelId="{F72D3D4B-BC73-4FF9-8613-4CDFD2B6FC96}" type="pres">
      <dgm:prSet presAssocID="{F4B6603C-7BCA-4168-804F-53C50704903B}" presName="childShape" presStyleCnt="0"/>
      <dgm:spPr/>
    </dgm:pt>
    <dgm:pt modelId="{E320B799-1B4D-4CEA-B08C-EC45F6E53CA1}" type="pres">
      <dgm:prSet presAssocID="{B71AD5A7-C15B-46F9-9C94-5B88B18AF864}" presName="Name13" presStyleLbl="parChTrans1D2" presStyleIdx="1" presStyleCnt="2"/>
      <dgm:spPr/>
    </dgm:pt>
    <dgm:pt modelId="{5B9030CF-E79B-4FA8-B020-0F17AF8DB281}" type="pres">
      <dgm:prSet presAssocID="{678EB3AD-F2D4-4626-A62C-5C799BC43D91}" presName="childText" presStyleLbl="bgAcc1" presStyleIdx="1" presStyleCnt="2">
        <dgm:presLayoutVars>
          <dgm:bulletEnabled val="1"/>
        </dgm:presLayoutVars>
      </dgm:prSet>
      <dgm:spPr/>
    </dgm:pt>
  </dgm:ptLst>
  <dgm:cxnLst>
    <dgm:cxn modelId="{74CD5405-4F03-4804-B89D-7465E4125B8E}" type="presOf" srcId="{678EB3AD-F2D4-4626-A62C-5C799BC43D91}" destId="{5B9030CF-E79B-4FA8-B020-0F17AF8DB281}" srcOrd="0" destOrd="0" presId="urn:microsoft.com/office/officeart/2005/8/layout/hierarchy3"/>
    <dgm:cxn modelId="{185E8B1E-91D9-4815-9118-8392D805B128}" type="presOf" srcId="{B71AD5A7-C15B-46F9-9C94-5B88B18AF864}" destId="{E320B799-1B4D-4CEA-B08C-EC45F6E53CA1}" srcOrd="0" destOrd="0" presId="urn:microsoft.com/office/officeart/2005/8/layout/hierarchy3"/>
    <dgm:cxn modelId="{30E7F033-A74C-4E9B-84E1-85728F181136}" srcId="{555AB59A-077A-4C32-B264-779B767BA52A}" destId="{136CE147-7B7D-46A7-8DD6-932CC43BAE9B}" srcOrd="0" destOrd="0" parTransId="{EBBFC5A5-5825-49FA-9F52-84133CCA87A7}" sibTransId="{926B4FB4-012B-43C6-935D-C7BBAA82353D}"/>
    <dgm:cxn modelId="{DF4DA14E-E649-4B54-81E6-601860E74B60}" type="presOf" srcId="{136CE147-7B7D-46A7-8DD6-932CC43BAE9B}" destId="{10440FC0-6735-4C0A-9819-17A43002A666}" srcOrd="0" destOrd="0" presId="urn:microsoft.com/office/officeart/2005/8/layout/hierarchy3"/>
    <dgm:cxn modelId="{962FE955-BA96-439A-951C-543FD03E7A53}" type="presOf" srcId="{555AB59A-077A-4C32-B264-779B767BA52A}" destId="{2A67FA79-A02D-43A6-92F9-CBC2E120CFBA}" srcOrd="0" destOrd="0" presId="urn:microsoft.com/office/officeart/2005/8/layout/hierarchy3"/>
    <dgm:cxn modelId="{33940779-F849-4891-883C-07A710D65946}" type="presOf" srcId="{8F16B0CD-781A-4381-A9FC-1EA28041CA1E}" destId="{62F686EB-6D51-483D-938D-ABF28B8B52B3}" srcOrd="0" destOrd="0" presId="urn:microsoft.com/office/officeart/2005/8/layout/hierarchy3"/>
    <dgm:cxn modelId="{1BFDF19B-5AF4-4C58-8022-401019C28B38}" type="presOf" srcId="{136CE147-7B7D-46A7-8DD6-932CC43BAE9B}" destId="{8A5B8986-CC8E-47C5-9D21-B239466E3C31}" srcOrd="1" destOrd="0" presId="urn:microsoft.com/office/officeart/2005/8/layout/hierarchy3"/>
    <dgm:cxn modelId="{B6803D9D-30A0-4EB1-B7D9-CB0310B3FAA6}" type="presOf" srcId="{672EA166-06A4-497E-81CF-B59D7756C9E7}" destId="{00E75964-B5C0-4D66-A691-2A288FEA9497}" srcOrd="0" destOrd="0" presId="urn:microsoft.com/office/officeart/2005/8/layout/hierarchy3"/>
    <dgm:cxn modelId="{577873BC-1EDB-4538-9A57-4C9948D2CE41}" type="presOf" srcId="{F4B6603C-7BCA-4168-804F-53C50704903B}" destId="{60BC67F1-6C8B-41AD-8C2A-16B631288579}" srcOrd="0" destOrd="0" presId="urn:microsoft.com/office/officeart/2005/8/layout/hierarchy3"/>
    <dgm:cxn modelId="{DC68F9BD-362C-40DB-9425-57AB916E6844}" srcId="{F4B6603C-7BCA-4168-804F-53C50704903B}" destId="{678EB3AD-F2D4-4626-A62C-5C799BC43D91}" srcOrd="0" destOrd="0" parTransId="{B71AD5A7-C15B-46F9-9C94-5B88B18AF864}" sibTransId="{3CEE0A8B-C964-4E34-87AA-B1337D078704}"/>
    <dgm:cxn modelId="{2A5BBAC7-7369-474C-BB7F-339CD55B5960}" srcId="{555AB59A-077A-4C32-B264-779B767BA52A}" destId="{F4B6603C-7BCA-4168-804F-53C50704903B}" srcOrd="1" destOrd="0" parTransId="{2EC9E97D-87FF-4F12-AFC1-CA906DD4FDB5}" sibTransId="{E39C9BE2-80E9-4E66-91A1-20F9FA925C97}"/>
    <dgm:cxn modelId="{6969BADE-6A7F-4B4B-B3EB-BF85DDE4070B}" type="presOf" srcId="{F4B6603C-7BCA-4168-804F-53C50704903B}" destId="{BF5A9FAE-26D4-46F3-AF50-6F83914A16D6}" srcOrd="1" destOrd="0" presId="urn:microsoft.com/office/officeart/2005/8/layout/hierarchy3"/>
    <dgm:cxn modelId="{7E5542FA-2D11-47F6-989B-A9F91D5C10CD}" srcId="{136CE147-7B7D-46A7-8DD6-932CC43BAE9B}" destId="{672EA166-06A4-497E-81CF-B59D7756C9E7}" srcOrd="0" destOrd="0" parTransId="{8F16B0CD-781A-4381-A9FC-1EA28041CA1E}" sibTransId="{632D1792-CE4D-4BAB-A17F-76F3C3610BA8}"/>
    <dgm:cxn modelId="{5A7D1188-93B4-4D7B-B9A8-5D473DEA4B9D}" type="presParOf" srcId="{2A67FA79-A02D-43A6-92F9-CBC2E120CFBA}" destId="{49F8C643-FB05-4195-88BA-13AE613938C4}" srcOrd="0" destOrd="0" presId="urn:microsoft.com/office/officeart/2005/8/layout/hierarchy3"/>
    <dgm:cxn modelId="{9836FA0B-4E6D-486E-BEA1-ACD3D9FE8924}" type="presParOf" srcId="{49F8C643-FB05-4195-88BA-13AE613938C4}" destId="{5F49C580-C152-49D0-B303-4003A54C3489}" srcOrd="0" destOrd="0" presId="urn:microsoft.com/office/officeart/2005/8/layout/hierarchy3"/>
    <dgm:cxn modelId="{39C9BCDA-48AD-4E32-A8D7-C0705F29D6AA}" type="presParOf" srcId="{5F49C580-C152-49D0-B303-4003A54C3489}" destId="{10440FC0-6735-4C0A-9819-17A43002A666}" srcOrd="0" destOrd="0" presId="urn:microsoft.com/office/officeart/2005/8/layout/hierarchy3"/>
    <dgm:cxn modelId="{8459309B-7F26-4D8D-A8FC-890C151D086E}" type="presParOf" srcId="{5F49C580-C152-49D0-B303-4003A54C3489}" destId="{8A5B8986-CC8E-47C5-9D21-B239466E3C31}" srcOrd="1" destOrd="0" presId="urn:microsoft.com/office/officeart/2005/8/layout/hierarchy3"/>
    <dgm:cxn modelId="{BA253798-4345-4A69-A839-ACDE888F2EC9}" type="presParOf" srcId="{49F8C643-FB05-4195-88BA-13AE613938C4}" destId="{E530DA43-BFAB-4BED-9F8B-9BFC16B592B2}" srcOrd="1" destOrd="0" presId="urn:microsoft.com/office/officeart/2005/8/layout/hierarchy3"/>
    <dgm:cxn modelId="{982F6739-8B72-49A0-ACB1-653B71502BBC}" type="presParOf" srcId="{E530DA43-BFAB-4BED-9F8B-9BFC16B592B2}" destId="{62F686EB-6D51-483D-938D-ABF28B8B52B3}" srcOrd="0" destOrd="0" presId="urn:microsoft.com/office/officeart/2005/8/layout/hierarchy3"/>
    <dgm:cxn modelId="{03746934-19B7-481C-854D-91951C009FE8}" type="presParOf" srcId="{E530DA43-BFAB-4BED-9F8B-9BFC16B592B2}" destId="{00E75964-B5C0-4D66-A691-2A288FEA9497}" srcOrd="1" destOrd="0" presId="urn:microsoft.com/office/officeart/2005/8/layout/hierarchy3"/>
    <dgm:cxn modelId="{2A1609AE-B31F-4234-A968-38439506A455}" type="presParOf" srcId="{2A67FA79-A02D-43A6-92F9-CBC2E120CFBA}" destId="{842A4CE9-AD95-4819-B478-8A86C6C0C2AE}" srcOrd="1" destOrd="0" presId="urn:microsoft.com/office/officeart/2005/8/layout/hierarchy3"/>
    <dgm:cxn modelId="{5F1C5A45-A5B3-466B-A0E1-842043414041}" type="presParOf" srcId="{842A4CE9-AD95-4819-B478-8A86C6C0C2AE}" destId="{A78BD0AC-63A1-49EA-8FDB-A7881CBC6D2A}" srcOrd="0" destOrd="0" presId="urn:microsoft.com/office/officeart/2005/8/layout/hierarchy3"/>
    <dgm:cxn modelId="{52133D4E-D694-449E-A11B-11CF4404797C}" type="presParOf" srcId="{A78BD0AC-63A1-49EA-8FDB-A7881CBC6D2A}" destId="{60BC67F1-6C8B-41AD-8C2A-16B631288579}" srcOrd="0" destOrd="0" presId="urn:microsoft.com/office/officeart/2005/8/layout/hierarchy3"/>
    <dgm:cxn modelId="{AFC15141-926C-44FD-86BE-632ECE2675D4}" type="presParOf" srcId="{A78BD0AC-63A1-49EA-8FDB-A7881CBC6D2A}" destId="{BF5A9FAE-26D4-46F3-AF50-6F83914A16D6}" srcOrd="1" destOrd="0" presId="urn:microsoft.com/office/officeart/2005/8/layout/hierarchy3"/>
    <dgm:cxn modelId="{53F1018D-8B92-4E15-AA6E-6D2B9C0A577C}" type="presParOf" srcId="{842A4CE9-AD95-4819-B478-8A86C6C0C2AE}" destId="{F72D3D4B-BC73-4FF9-8613-4CDFD2B6FC96}" srcOrd="1" destOrd="0" presId="urn:microsoft.com/office/officeart/2005/8/layout/hierarchy3"/>
    <dgm:cxn modelId="{8F28606C-958B-4989-9F39-1028E0902A16}" type="presParOf" srcId="{F72D3D4B-BC73-4FF9-8613-4CDFD2B6FC96}" destId="{E320B799-1B4D-4CEA-B08C-EC45F6E53CA1}" srcOrd="0" destOrd="0" presId="urn:microsoft.com/office/officeart/2005/8/layout/hierarchy3"/>
    <dgm:cxn modelId="{0327CE21-A0C0-4126-9E22-AD6D26D69106}" type="presParOf" srcId="{F72D3D4B-BC73-4FF9-8613-4CDFD2B6FC96}" destId="{5B9030CF-E79B-4FA8-B020-0F17AF8DB28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AF8C8D-5005-486B-A5EA-01A5B4C4FC7C}"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IE"/>
        </a:p>
      </dgm:t>
    </dgm:pt>
    <dgm:pt modelId="{61185239-114F-4433-9DD5-162FB87FE292}">
      <dgm:prSet phldrT="[Text]" custT="1"/>
      <dgm:spPr>
        <a:solidFill>
          <a:schemeClr val="accent1">
            <a:lumMod val="60000"/>
            <a:lumOff val="40000"/>
          </a:schemeClr>
        </a:solidFill>
      </dgm:spPr>
      <dgm:t>
        <a:bodyPr/>
        <a:lstStyle/>
        <a:p>
          <a:r>
            <a:rPr lang="en-IE" sz="2800" dirty="0"/>
            <a:t>Section 1</a:t>
          </a:r>
        </a:p>
      </dgm:t>
    </dgm:pt>
    <dgm:pt modelId="{5ECAD812-7A2D-4137-A801-71363F505878}" type="parTrans" cxnId="{4D3F0C28-0ABB-4BCC-9573-98143D8944C3}">
      <dgm:prSet/>
      <dgm:spPr/>
      <dgm:t>
        <a:bodyPr/>
        <a:lstStyle/>
        <a:p>
          <a:endParaRPr lang="en-IE"/>
        </a:p>
      </dgm:t>
    </dgm:pt>
    <dgm:pt modelId="{99377FD7-C2B8-4260-83AF-45C04A0C6EA9}" type="sibTrans" cxnId="{4D3F0C28-0ABB-4BCC-9573-98143D8944C3}">
      <dgm:prSet/>
      <dgm:spPr/>
      <dgm:t>
        <a:bodyPr/>
        <a:lstStyle/>
        <a:p>
          <a:endParaRPr lang="en-IE"/>
        </a:p>
      </dgm:t>
    </dgm:pt>
    <dgm:pt modelId="{3933F6C6-1B30-4D91-88A7-6E933C8F086C}">
      <dgm:prSet phldrT="[Text]"/>
      <dgm:spPr/>
      <dgm:t>
        <a:bodyPr/>
        <a:lstStyle/>
        <a:p>
          <a:r>
            <a:rPr lang="en-IE" dirty="0"/>
            <a:t>Microbiological guideline criteria for RTE foods</a:t>
          </a:r>
        </a:p>
      </dgm:t>
    </dgm:pt>
    <dgm:pt modelId="{048B1F50-7DB8-4129-BAF5-1C10AB279AB5}" type="parTrans" cxnId="{613574D3-B39E-477E-8435-178C5B4B2A8A}">
      <dgm:prSet/>
      <dgm:spPr/>
      <dgm:t>
        <a:bodyPr/>
        <a:lstStyle/>
        <a:p>
          <a:endParaRPr lang="en-IE"/>
        </a:p>
      </dgm:t>
    </dgm:pt>
    <dgm:pt modelId="{972E8451-D0F9-49B8-A686-291443C5AC8D}" type="sibTrans" cxnId="{613574D3-B39E-477E-8435-178C5B4B2A8A}">
      <dgm:prSet/>
      <dgm:spPr/>
      <dgm:t>
        <a:bodyPr/>
        <a:lstStyle/>
        <a:p>
          <a:endParaRPr lang="en-IE"/>
        </a:p>
      </dgm:t>
    </dgm:pt>
    <dgm:pt modelId="{1BC366D5-DAE4-4FFC-BB6A-6A7A26A3236B}">
      <dgm:prSet phldrT="[Text]" custT="1"/>
      <dgm:spPr>
        <a:solidFill>
          <a:schemeClr val="accent2">
            <a:lumMod val="60000"/>
            <a:lumOff val="40000"/>
          </a:schemeClr>
        </a:solidFill>
      </dgm:spPr>
      <dgm:t>
        <a:bodyPr/>
        <a:lstStyle/>
        <a:p>
          <a:r>
            <a:rPr lang="en-IE" sz="2800" dirty="0">
              <a:solidFill>
                <a:schemeClr val="bg1"/>
              </a:solidFill>
            </a:rPr>
            <a:t>Section 2</a:t>
          </a:r>
        </a:p>
      </dgm:t>
    </dgm:pt>
    <dgm:pt modelId="{B632A074-D7B9-4960-8F69-3B7D9B9633E3}" type="parTrans" cxnId="{B07392EE-830B-4ECD-9278-D0579EAC3D82}">
      <dgm:prSet/>
      <dgm:spPr/>
      <dgm:t>
        <a:bodyPr/>
        <a:lstStyle/>
        <a:p>
          <a:endParaRPr lang="en-IE"/>
        </a:p>
      </dgm:t>
    </dgm:pt>
    <dgm:pt modelId="{9EF83E2D-7A4B-4C29-81AC-7349008D0057}" type="sibTrans" cxnId="{B07392EE-830B-4ECD-9278-D0579EAC3D82}">
      <dgm:prSet/>
      <dgm:spPr/>
      <dgm:t>
        <a:bodyPr/>
        <a:lstStyle/>
        <a:p>
          <a:endParaRPr lang="en-IE"/>
        </a:p>
      </dgm:t>
    </dgm:pt>
    <dgm:pt modelId="{C08EB985-F4D4-4E13-955F-528D54282A37}">
      <dgm:prSet phldrT="[Text]"/>
      <dgm:spPr/>
      <dgm:t>
        <a:bodyPr/>
        <a:lstStyle/>
        <a:p>
          <a:r>
            <a:rPr lang="en-IE" dirty="0">
              <a:solidFill>
                <a:schemeClr val="dk1"/>
              </a:solidFill>
            </a:rPr>
            <a:t>Process hygiene criteria</a:t>
          </a:r>
          <a:endParaRPr lang="en-IE" dirty="0"/>
        </a:p>
      </dgm:t>
    </dgm:pt>
    <dgm:pt modelId="{5679C60F-2970-4076-90C1-63127C772210}" type="parTrans" cxnId="{EFE65E68-7994-4F63-A32B-56EE4C76618B}">
      <dgm:prSet/>
      <dgm:spPr/>
      <dgm:t>
        <a:bodyPr/>
        <a:lstStyle/>
        <a:p>
          <a:endParaRPr lang="en-IE"/>
        </a:p>
      </dgm:t>
    </dgm:pt>
    <dgm:pt modelId="{BA2F42FE-0C06-473E-889F-91EA6DBEF699}" type="sibTrans" cxnId="{EFE65E68-7994-4F63-A32B-56EE4C76618B}">
      <dgm:prSet/>
      <dgm:spPr/>
      <dgm:t>
        <a:bodyPr/>
        <a:lstStyle/>
        <a:p>
          <a:endParaRPr lang="en-IE"/>
        </a:p>
      </dgm:t>
    </dgm:pt>
    <dgm:pt modelId="{42B3B12A-4E9C-46BD-BD39-9306E4120B75}">
      <dgm:prSet phldrT="[Text]" custT="1"/>
      <dgm:spPr/>
      <dgm:t>
        <a:bodyPr/>
        <a:lstStyle/>
        <a:p>
          <a:r>
            <a:rPr lang="en-IE" sz="2000" dirty="0"/>
            <a:t>Powdered infant formula products</a:t>
          </a:r>
        </a:p>
      </dgm:t>
    </dgm:pt>
    <dgm:pt modelId="{A6273DD3-8276-4B3B-89DC-CA7275956738}" type="parTrans" cxnId="{E1A0C6FD-458D-404B-8E82-CEF5F492A53A}">
      <dgm:prSet/>
      <dgm:spPr/>
      <dgm:t>
        <a:bodyPr/>
        <a:lstStyle/>
        <a:p>
          <a:endParaRPr lang="en-IE"/>
        </a:p>
      </dgm:t>
    </dgm:pt>
    <dgm:pt modelId="{EB73EE48-1538-4BB8-994F-1308B9634448}" type="sibTrans" cxnId="{E1A0C6FD-458D-404B-8E82-CEF5F492A53A}">
      <dgm:prSet/>
      <dgm:spPr/>
      <dgm:t>
        <a:bodyPr/>
        <a:lstStyle/>
        <a:p>
          <a:endParaRPr lang="en-IE"/>
        </a:p>
      </dgm:t>
    </dgm:pt>
    <dgm:pt modelId="{6CFBC5D2-1975-4AC3-922C-720A0470AB39}">
      <dgm:prSet phldrT="[Text]" custT="1"/>
      <dgm:spPr/>
      <dgm:t>
        <a:bodyPr/>
        <a:lstStyle/>
        <a:p>
          <a:r>
            <a:rPr lang="en-IE" sz="2000" dirty="0"/>
            <a:t>Raw chicken meat</a:t>
          </a:r>
        </a:p>
      </dgm:t>
    </dgm:pt>
    <dgm:pt modelId="{7852F520-326F-449C-8AB2-F676F82646D2}" type="parTrans" cxnId="{F175D9E8-5300-4EF0-846C-9236601BD893}">
      <dgm:prSet/>
      <dgm:spPr/>
      <dgm:t>
        <a:bodyPr/>
        <a:lstStyle/>
        <a:p>
          <a:endParaRPr lang="en-IE"/>
        </a:p>
      </dgm:t>
    </dgm:pt>
    <dgm:pt modelId="{5F45E47E-ECB3-42E6-A325-7AD3BE3AFC41}" type="sibTrans" cxnId="{F175D9E8-5300-4EF0-846C-9236601BD893}">
      <dgm:prSet/>
      <dgm:spPr/>
      <dgm:t>
        <a:bodyPr/>
        <a:lstStyle/>
        <a:p>
          <a:endParaRPr lang="en-IE"/>
        </a:p>
      </dgm:t>
    </dgm:pt>
    <dgm:pt modelId="{8023A6EF-EB62-4767-86E7-9396A0D8D326}" type="pres">
      <dgm:prSet presAssocID="{40AF8C8D-5005-486B-A5EA-01A5B4C4FC7C}" presName="Name0" presStyleCnt="0">
        <dgm:presLayoutVars>
          <dgm:chMax/>
          <dgm:chPref val="3"/>
          <dgm:dir/>
          <dgm:animOne val="branch"/>
          <dgm:animLvl val="lvl"/>
        </dgm:presLayoutVars>
      </dgm:prSet>
      <dgm:spPr/>
    </dgm:pt>
    <dgm:pt modelId="{4FCBF91B-8791-447F-B699-D35ACCD0F375}" type="pres">
      <dgm:prSet presAssocID="{61185239-114F-4433-9DD5-162FB87FE292}" presName="composite" presStyleCnt="0"/>
      <dgm:spPr/>
    </dgm:pt>
    <dgm:pt modelId="{CB143D8C-AA9B-42B7-9937-7A36290E0B0E}" type="pres">
      <dgm:prSet presAssocID="{61185239-114F-4433-9DD5-162FB87FE292}" presName="FirstChild" presStyleLbl="revTx" presStyleIdx="0" presStyleCnt="3">
        <dgm:presLayoutVars>
          <dgm:chMax val="0"/>
          <dgm:chPref val="0"/>
          <dgm:bulletEnabled val="1"/>
        </dgm:presLayoutVars>
      </dgm:prSet>
      <dgm:spPr/>
    </dgm:pt>
    <dgm:pt modelId="{A142A210-BA6C-47FE-A267-6AF1AE650883}" type="pres">
      <dgm:prSet presAssocID="{61185239-114F-4433-9DD5-162FB87FE292}" presName="Parent" presStyleLbl="alignNode1" presStyleIdx="0" presStyleCnt="2">
        <dgm:presLayoutVars>
          <dgm:chMax val="3"/>
          <dgm:chPref val="3"/>
          <dgm:bulletEnabled val="1"/>
        </dgm:presLayoutVars>
      </dgm:prSet>
      <dgm:spPr/>
    </dgm:pt>
    <dgm:pt modelId="{83EAA89D-FF76-4788-B823-2E33788792C0}" type="pres">
      <dgm:prSet presAssocID="{61185239-114F-4433-9DD5-162FB87FE292}" presName="Accent" presStyleLbl="parChTrans1D1" presStyleIdx="0" presStyleCnt="2"/>
      <dgm:spPr/>
    </dgm:pt>
    <dgm:pt modelId="{A4485DE6-1DAA-4E85-89BA-5987810436AD}" type="pres">
      <dgm:prSet presAssocID="{99377FD7-C2B8-4260-83AF-45C04A0C6EA9}" presName="sibTrans" presStyleCnt="0"/>
      <dgm:spPr/>
    </dgm:pt>
    <dgm:pt modelId="{6B2924E9-3858-466F-9FA4-EE68E151C44F}" type="pres">
      <dgm:prSet presAssocID="{1BC366D5-DAE4-4FFC-BB6A-6A7A26A3236B}" presName="composite" presStyleCnt="0"/>
      <dgm:spPr/>
    </dgm:pt>
    <dgm:pt modelId="{6AEE88AA-791F-4DE0-8CAF-64F96AA54DAF}" type="pres">
      <dgm:prSet presAssocID="{1BC366D5-DAE4-4FFC-BB6A-6A7A26A3236B}" presName="FirstChild" presStyleLbl="revTx" presStyleIdx="1" presStyleCnt="3">
        <dgm:presLayoutVars>
          <dgm:chMax val="0"/>
          <dgm:chPref val="0"/>
          <dgm:bulletEnabled val="1"/>
        </dgm:presLayoutVars>
      </dgm:prSet>
      <dgm:spPr/>
    </dgm:pt>
    <dgm:pt modelId="{73D1348E-315C-4142-834E-5DA1F575E296}" type="pres">
      <dgm:prSet presAssocID="{1BC366D5-DAE4-4FFC-BB6A-6A7A26A3236B}" presName="Parent" presStyleLbl="alignNode1" presStyleIdx="1" presStyleCnt="2">
        <dgm:presLayoutVars>
          <dgm:chMax val="3"/>
          <dgm:chPref val="3"/>
          <dgm:bulletEnabled val="1"/>
        </dgm:presLayoutVars>
      </dgm:prSet>
      <dgm:spPr/>
    </dgm:pt>
    <dgm:pt modelId="{746FFD3E-CD1E-4D28-9D72-208E90CD8D48}" type="pres">
      <dgm:prSet presAssocID="{1BC366D5-DAE4-4FFC-BB6A-6A7A26A3236B}" presName="Accent" presStyleLbl="parChTrans1D1" presStyleIdx="1" presStyleCnt="2"/>
      <dgm:spPr/>
    </dgm:pt>
    <dgm:pt modelId="{7B24BFDC-997E-4684-BEAB-8EC7BD835BBC}" type="pres">
      <dgm:prSet presAssocID="{1BC366D5-DAE4-4FFC-BB6A-6A7A26A3236B}" presName="Child" presStyleLbl="revTx" presStyleIdx="2" presStyleCnt="3" custLinFactNeighborY="2064">
        <dgm:presLayoutVars>
          <dgm:chMax val="0"/>
          <dgm:chPref val="0"/>
          <dgm:bulletEnabled val="1"/>
        </dgm:presLayoutVars>
      </dgm:prSet>
      <dgm:spPr/>
    </dgm:pt>
  </dgm:ptLst>
  <dgm:cxnLst>
    <dgm:cxn modelId="{C4DD9809-560C-40F7-9C5C-A58DBAAF9D03}" type="presOf" srcId="{6CFBC5D2-1975-4AC3-922C-720A0470AB39}" destId="{7B24BFDC-997E-4684-BEAB-8EC7BD835BBC}" srcOrd="0" destOrd="1" presId="urn:microsoft.com/office/officeart/2011/layout/TabList"/>
    <dgm:cxn modelId="{4D3F0C28-0ABB-4BCC-9573-98143D8944C3}" srcId="{40AF8C8D-5005-486B-A5EA-01A5B4C4FC7C}" destId="{61185239-114F-4433-9DD5-162FB87FE292}" srcOrd="0" destOrd="0" parTransId="{5ECAD812-7A2D-4137-A801-71363F505878}" sibTransId="{99377FD7-C2B8-4260-83AF-45C04A0C6EA9}"/>
    <dgm:cxn modelId="{79763641-BF52-4F6F-ACBE-2C2E5426AFFC}" type="presOf" srcId="{1BC366D5-DAE4-4FFC-BB6A-6A7A26A3236B}" destId="{73D1348E-315C-4142-834E-5DA1F575E296}" srcOrd="0" destOrd="0" presId="urn:microsoft.com/office/officeart/2011/layout/TabList"/>
    <dgm:cxn modelId="{2879B542-E87A-453D-8259-35905144FBB6}" type="presOf" srcId="{61185239-114F-4433-9DD5-162FB87FE292}" destId="{A142A210-BA6C-47FE-A267-6AF1AE650883}" srcOrd="0" destOrd="0" presId="urn:microsoft.com/office/officeart/2011/layout/TabList"/>
    <dgm:cxn modelId="{EFE65E68-7994-4F63-A32B-56EE4C76618B}" srcId="{1BC366D5-DAE4-4FFC-BB6A-6A7A26A3236B}" destId="{C08EB985-F4D4-4E13-955F-528D54282A37}" srcOrd="0" destOrd="0" parTransId="{5679C60F-2970-4076-90C1-63127C772210}" sibTransId="{BA2F42FE-0C06-473E-889F-91EA6DBEF699}"/>
    <dgm:cxn modelId="{3EFCE052-8E9A-477A-8F11-A29FC6C5E5EA}" type="presOf" srcId="{3933F6C6-1B30-4D91-88A7-6E933C8F086C}" destId="{CB143D8C-AA9B-42B7-9937-7A36290E0B0E}" srcOrd="0" destOrd="0" presId="urn:microsoft.com/office/officeart/2011/layout/TabList"/>
    <dgm:cxn modelId="{C8DABA7B-D407-446A-82F3-3567D134EED0}" type="presOf" srcId="{40AF8C8D-5005-486B-A5EA-01A5B4C4FC7C}" destId="{8023A6EF-EB62-4767-86E7-9396A0D8D326}" srcOrd="0" destOrd="0" presId="urn:microsoft.com/office/officeart/2011/layout/TabList"/>
    <dgm:cxn modelId="{613574D3-B39E-477E-8435-178C5B4B2A8A}" srcId="{61185239-114F-4433-9DD5-162FB87FE292}" destId="{3933F6C6-1B30-4D91-88A7-6E933C8F086C}" srcOrd="0" destOrd="0" parTransId="{048B1F50-7DB8-4129-BAF5-1C10AB279AB5}" sibTransId="{972E8451-D0F9-49B8-A686-291443C5AC8D}"/>
    <dgm:cxn modelId="{F175D9E8-5300-4EF0-846C-9236601BD893}" srcId="{1BC366D5-DAE4-4FFC-BB6A-6A7A26A3236B}" destId="{6CFBC5D2-1975-4AC3-922C-720A0470AB39}" srcOrd="2" destOrd="0" parTransId="{7852F520-326F-449C-8AB2-F676F82646D2}" sibTransId="{5F45E47E-ECB3-42E6-A325-7AD3BE3AFC41}"/>
    <dgm:cxn modelId="{B07392EE-830B-4ECD-9278-D0579EAC3D82}" srcId="{40AF8C8D-5005-486B-A5EA-01A5B4C4FC7C}" destId="{1BC366D5-DAE4-4FFC-BB6A-6A7A26A3236B}" srcOrd="1" destOrd="0" parTransId="{B632A074-D7B9-4960-8F69-3B7D9B9633E3}" sibTransId="{9EF83E2D-7A4B-4C29-81AC-7349008D0057}"/>
    <dgm:cxn modelId="{CDD6EFEE-1A6D-4658-9F68-9A34D0F4E013}" type="presOf" srcId="{C08EB985-F4D4-4E13-955F-528D54282A37}" destId="{6AEE88AA-791F-4DE0-8CAF-64F96AA54DAF}" srcOrd="0" destOrd="0" presId="urn:microsoft.com/office/officeart/2011/layout/TabList"/>
    <dgm:cxn modelId="{E1A0C6FD-458D-404B-8E82-CEF5F492A53A}" srcId="{1BC366D5-DAE4-4FFC-BB6A-6A7A26A3236B}" destId="{42B3B12A-4E9C-46BD-BD39-9306E4120B75}" srcOrd="1" destOrd="0" parTransId="{A6273DD3-8276-4B3B-89DC-CA7275956738}" sibTransId="{EB73EE48-1538-4BB8-994F-1308B9634448}"/>
    <dgm:cxn modelId="{9DF746FE-3248-429D-A108-BE5B581C29F0}" type="presOf" srcId="{42B3B12A-4E9C-46BD-BD39-9306E4120B75}" destId="{7B24BFDC-997E-4684-BEAB-8EC7BD835BBC}" srcOrd="0" destOrd="0" presId="urn:microsoft.com/office/officeart/2011/layout/TabList"/>
    <dgm:cxn modelId="{DDA9826C-2DDC-4723-871B-D64682C62ECC}" type="presParOf" srcId="{8023A6EF-EB62-4767-86E7-9396A0D8D326}" destId="{4FCBF91B-8791-447F-B699-D35ACCD0F375}" srcOrd="0" destOrd="0" presId="urn:microsoft.com/office/officeart/2011/layout/TabList"/>
    <dgm:cxn modelId="{E9304D40-75FB-43B4-BA40-48CA3275EAA8}" type="presParOf" srcId="{4FCBF91B-8791-447F-B699-D35ACCD0F375}" destId="{CB143D8C-AA9B-42B7-9937-7A36290E0B0E}" srcOrd="0" destOrd="0" presId="urn:microsoft.com/office/officeart/2011/layout/TabList"/>
    <dgm:cxn modelId="{5DA26219-9BA6-4FE6-B8A5-BEA69E5D4797}" type="presParOf" srcId="{4FCBF91B-8791-447F-B699-D35ACCD0F375}" destId="{A142A210-BA6C-47FE-A267-6AF1AE650883}" srcOrd="1" destOrd="0" presId="urn:microsoft.com/office/officeart/2011/layout/TabList"/>
    <dgm:cxn modelId="{19950DD7-1EE0-43C5-9EF2-DCAF838FBDAB}" type="presParOf" srcId="{4FCBF91B-8791-447F-B699-D35ACCD0F375}" destId="{83EAA89D-FF76-4788-B823-2E33788792C0}" srcOrd="2" destOrd="0" presId="urn:microsoft.com/office/officeart/2011/layout/TabList"/>
    <dgm:cxn modelId="{00126066-A679-4C3A-ADA6-D87FCD8514A4}" type="presParOf" srcId="{8023A6EF-EB62-4767-86E7-9396A0D8D326}" destId="{A4485DE6-1DAA-4E85-89BA-5987810436AD}" srcOrd="1" destOrd="0" presId="urn:microsoft.com/office/officeart/2011/layout/TabList"/>
    <dgm:cxn modelId="{5AC9E8AF-7345-4129-898E-BE316C61E02F}" type="presParOf" srcId="{8023A6EF-EB62-4767-86E7-9396A0D8D326}" destId="{6B2924E9-3858-466F-9FA4-EE68E151C44F}" srcOrd="2" destOrd="0" presId="urn:microsoft.com/office/officeart/2011/layout/TabList"/>
    <dgm:cxn modelId="{D8D1587C-1DD4-458D-9925-2A583AACC273}" type="presParOf" srcId="{6B2924E9-3858-466F-9FA4-EE68E151C44F}" destId="{6AEE88AA-791F-4DE0-8CAF-64F96AA54DAF}" srcOrd="0" destOrd="0" presId="urn:microsoft.com/office/officeart/2011/layout/TabList"/>
    <dgm:cxn modelId="{FEE0626D-DCD9-4FAE-8A7B-CB7FF438A91C}" type="presParOf" srcId="{6B2924E9-3858-466F-9FA4-EE68E151C44F}" destId="{73D1348E-315C-4142-834E-5DA1F575E296}" srcOrd="1" destOrd="0" presId="urn:microsoft.com/office/officeart/2011/layout/TabList"/>
    <dgm:cxn modelId="{F707EF57-300F-4E76-ABD1-6FE024BB7A04}" type="presParOf" srcId="{6B2924E9-3858-466F-9FA4-EE68E151C44F}" destId="{746FFD3E-CD1E-4D28-9D72-208E90CD8D48}" srcOrd="2" destOrd="0" presId="urn:microsoft.com/office/officeart/2011/layout/TabList"/>
    <dgm:cxn modelId="{449BB872-3A9D-4A7D-81AA-1794A65E20AC}" type="presParOf" srcId="{8023A6EF-EB62-4767-86E7-9396A0D8D326}" destId="{7B24BFDC-997E-4684-BEAB-8EC7BD835BBC}" srcOrd="3"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9D50B-7185-4375-8690-AB668E803DAA}">
      <dsp:nvSpPr>
        <dsp:cNvPr id="0" name=""/>
        <dsp:cNvSpPr/>
      </dsp:nvSpPr>
      <dsp:spPr>
        <a:xfrm>
          <a:off x="0" y="110755"/>
          <a:ext cx="6025118" cy="376569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DA6ED-8D16-48FC-BB8F-686B2BA04AE4}">
      <dsp:nvSpPr>
        <dsp:cNvPr id="0" name=""/>
        <dsp:cNvSpPr/>
      </dsp:nvSpPr>
      <dsp:spPr>
        <a:xfrm>
          <a:off x="593474" y="2910928"/>
          <a:ext cx="138577" cy="1385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49C638-3C9C-42BE-83C4-21CC1D7683F1}">
      <dsp:nvSpPr>
        <dsp:cNvPr id="0" name=""/>
        <dsp:cNvSpPr/>
      </dsp:nvSpPr>
      <dsp:spPr>
        <a:xfrm>
          <a:off x="584015" y="3137565"/>
          <a:ext cx="1093909" cy="476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29" tIns="0" rIns="0" bIns="0" numCol="1" spcCol="1270" anchor="t" anchorCtr="0">
          <a:noAutofit/>
        </a:bodyPr>
        <a:lstStyle/>
        <a:p>
          <a:pPr marL="0" lvl="0" indent="0" algn="l" defTabSz="577850">
            <a:lnSpc>
              <a:spcPct val="90000"/>
            </a:lnSpc>
            <a:spcBef>
              <a:spcPct val="0"/>
            </a:spcBef>
            <a:spcAft>
              <a:spcPct val="35000"/>
            </a:spcAft>
            <a:buNone/>
          </a:pPr>
          <a:r>
            <a:rPr lang="en-IE" sz="1300" kern="1200" dirty="0"/>
            <a:t>Improper agricultural practices</a:t>
          </a:r>
        </a:p>
      </dsp:txBody>
      <dsp:txXfrm>
        <a:off x="584015" y="3137565"/>
        <a:ext cx="1093909" cy="476466"/>
      </dsp:txXfrm>
    </dsp:sp>
    <dsp:sp modelId="{4403D738-59F4-432B-AFB4-BE7268912D2F}">
      <dsp:nvSpPr>
        <dsp:cNvPr id="0" name=""/>
        <dsp:cNvSpPr/>
      </dsp:nvSpPr>
      <dsp:spPr>
        <a:xfrm>
          <a:off x="1343601" y="2190173"/>
          <a:ext cx="216904" cy="2169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22DD3F-4D61-429D-B724-3672618D2D4F}">
      <dsp:nvSpPr>
        <dsp:cNvPr id="0" name=""/>
        <dsp:cNvSpPr/>
      </dsp:nvSpPr>
      <dsp:spPr>
        <a:xfrm>
          <a:off x="1431039" y="2409381"/>
          <a:ext cx="1000169" cy="157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933" tIns="0" rIns="0" bIns="0" numCol="1" spcCol="1270" anchor="t" anchorCtr="0">
          <a:noAutofit/>
        </a:bodyPr>
        <a:lstStyle/>
        <a:p>
          <a:pPr marL="0" lvl="0" indent="0" algn="l" defTabSz="577850">
            <a:lnSpc>
              <a:spcPct val="90000"/>
            </a:lnSpc>
            <a:spcBef>
              <a:spcPct val="0"/>
            </a:spcBef>
            <a:spcAft>
              <a:spcPct val="35000"/>
            </a:spcAft>
            <a:buNone/>
          </a:pPr>
          <a:r>
            <a:rPr lang="en-IE" sz="1300" kern="1200" dirty="0"/>
            <a:t>Poor hygiene at all stages of the food chain </a:t>
          </a:r>
        </a:p>
      </dsp:txBody>
      <dsp:txXfrm>
        <a:off x="1431039" y="2409381"/>
        <a:ext cx="1000169" cy="1577827"/>
      </dsp:txXfrm>
    </dsp:sp>
    <dsp:sp modelId="{9AFA70D3-C079-48E2-B8DF-984E35913AE7}">
      <dsp:nvSpPr>
        <dsp:cNvPr id="0" name=""/>
        <dsp:cNvSpPr/>
      </dsp:nvSpPr>
      <dsp:spPr>
        <a:xfrm>
          <a:off x="2307620" y="1615528"/>
          <a:ext cx="289205" cy="2892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A34D2-5372-4C68-BE8A-353007358347}">
      <dsp:nvSpPr>
        <dsp:cNvPr id="0" name=""/>
        <dsp:cNvSpPr/>
      </dsp:nvSpPr>
      <dsp:spPr>
        <a:xfrm>
          <a:off x="2431210" y="1870886"/>
          <a:ext cx="1162847" cy="211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244" tIns="0" rIns="0" bIns="0" numCol="1" spcCol="1270" anchor="t" anchorCtr="0">
          <a:noAutofit/>
        </a:bodyPr>
        <a:lstStyle/>
        <a:p>
          <a:pPr marL="0" lvl="0" indent="0" algn="l" defTabSz="577850">
            <a:lnSpc>
              <a:spcPct val="90000"/>
            </a:lnSpc>
            <a:spcBef>
              <a:spcPct val="0"/>
            </a:spcBef>
            <a:spcAft>
              <a:spcPct val="35000"/>
            </a:spcAft>
            <a:buNone/>
          </a:pPr>
          <a:r>
            <a:rPr lang="en-IE" sz="1300" kern="1200" dirty="0"/>
            <a:t>Lack of preventive controls in food processing and preparation </a:t>
          </a:r>
        </a:p>
      </dsp:txBody>
      <dsp:txXfrm>
        <a:off x="2431210" y="1870886"/>
        <a:ext cx="1162847" cy="2116322"/>
      </dsp:txXfrm>
    </dsp:sp>
    <dsp:sp modelId="{82B1BD4F-8A18-4ED8-85C3-9D8D380B1F33}">
      <dsp:nvSpPr>
        <dsp:cNvPr id="0" name=""/>
        <dsp:cNvSpPr/>
      </dsp:nvSpPr>
      <dsp:spPr>
        <a:xfrm>
          <a:off x="3428292" y="1166657"/>
          <a:ext cx="373557" cy="3735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3DE51D-31E1-4A2B-9457-68FF0CB29E8F}">
      <dsp:nvSpPr>
        <dsp:cNvPr id="0" name=""/>
        <dsp:cNvSpPr/>
      </dsp:nvSpPr>
      <dsp:spPr>
        <a:xfrm>
          <a:off x="3552023" y="1464190"/>
          <a:ext cx="1205023" cy="2523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940" tIns="0" rIns="0" bIns="0" numCol="1" spcCol="1270" anchor="t" anchorCtr="0">
          <a:noAutofit/>
        </a:bodyPr>
        <a:lstStyle/>
        <a:p>
          <a:pPr marL="0" lvl="0" indent="0" algn="l" defTabSz="577850">
            <a:lnSpc>
              <a:spcPct val="90000"/>
            </a:lnSpc>
            <a:spcBef>
              <a:spcPct val="0"/>
            </a:spcBef>
            <a:spcAft>
              <a:spcPct val="35000"/>
            </a:spcAft>
            <a:buNone/>
          </a:pPr>
          <a:r>
            <a:rPr lang="en-IE" sz="1300" kern="1200" dirty="0"/>
            <a:t>Contaminated raw materials, ingredients, water and equipment</a:t>
          </a:r>
        </a:p>
      </dsp:txBody>
      <dsp:txXfrm>
        <a:off x="3552023" y="1464190"/>
        <a:ext cx="1205023" cy="2523018"/>
      </dsp:txXfrm>
    </dsp:sp>
    <dsp:sp modelId="{406BD356-63CF-47D3-A224-764F90C40F3A}">
      <dsp:nvSpPr>
        <dsp:cNvPr id="0" name=""/>
        <dsp:cNvSpPr/>
      </dsp:nvSpPr>
      <dsp:spPr>
        <a:xfrm>
          <a:off x="4582102" y="866907"/>
          <a:ext cx="475984" cy="4759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588774-903A-4840-9AA6-43899915794F}">
      <dsp:nvSpPr>
        <dsp:cNvPr id="0" name=""/>
        <dsp:cNvSpPr/>
      </dsp:nvSpPr>
      <dsp:spPr>
        <a:xfrm>
          <a:off x="4788570" y="1215654"/>
          <a:ext cx="1205023" cy="2771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214" tIns="0" rIns="0" bIns="0" numCol="1" spcCol="1270" anchor="t" anchorCtr="0">
          <a:noAutofit/>
        </a:bodyPr>
        <a:lstStyle/>
        <a:p>
          <a:pPr marL="0" lvl="0" indent="0" algn="l" defTabSz="577850">
            <a:lnSpc>
              <a:spcPct val="90000"/>
            </a:lnSpc>
            <a:spcBef>
              <a:spcPct val="0"/>
            </a:spcBef>
            <a:spcAft>
              <a:spcPct val="35000"/>
            </a:spcAft>
            <a:buNone/>
          </a:pPr>
          <a:r>
            <a:rPr lang="en-IE" sz="1300" kern="1200" dirty="0"/>
            <a:t>Inadequate and improper storage</a:t>
          </a:r>
        </a:p>
      </dsp:txBody>
      <dsp:txXfrm>
        <a:off x="4788570" y="1215654"/>
        <a:ext cx="1205023" cy="2771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5393A-07F4-40FB-9136-4797B91F760C}">
      <dsp:nvSpPr>
        <dsp:cNvPr id="0" name=""/>
        <dsp:cNvSpPr/>
      </dsp:nvSpPr>
      <dsp:spPr>
        <a:xfrm>
          <a:off x="1368771" y="525271"/>
          <a:ext cx="3346149" cy="3346149"/>
        </a:xfrm>
        <a:prstGeom prst="blockArc">
          <a:avLst>
            <a:gd name="adj1" fmla="val 90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C35383-4CDE-4ACC-A833-654499F390D3}">
      <dsp:nvSpPr>
        <dsp:cNvPr id="0" name=""/>
        <dsp:cNvSpPr/>
      </dsp:nvSpPr>
      <dsp:spPr>
        <a:xfrm>
          <a:off x="1368771" y="525271"/>
          <a:ext cx="3346149" cy="3346149"/>
        </a:xfrm>
        <a:prstGeom prst="blockArc">
          <a:avLst>
            <a:gd name="adj1" fmla="val 1800000"/>
            <a:gd name="adj2" fmla="val 90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932A99-3B05-4CC6-BE6D-AC98A0E440B0}">
      <dsp:nvSpPr>
        <dsp:cNvPr id="0" name=""/>
        <dsp:cNvSpPr/>
      </dsp:nvSpPr>
      <dsp:spPr>
        <a:xfrm>
          <a:off x="1368771" y="525271"/>
          <a:ext cx="3346149" cy="3346149"/>
        </a:xfrm>
        <a:prstGeom prst="blockArc">
          <a:avLst>
            <a:gd name="adj1" fmla="val 16200000"/>
            <a:gd name="adj2" fmla="val 1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2FC135-7D0C-4EE1-BD5A-A5410B6D96A5}">
      <dsp:nvSpPr>
        <dsp:cNvPr id="0" name=""/>
        <dsp:cNvSpPr/>
      </dsp:nvSpPr>
      <dsp:spPr>
        <a:xfrm>
          <a:off x="2272404" y="1428904"/>
          <a:ext cx="1538882" cy="1538882"/>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E" sz="2400" b="1" kern="1200" dirty="0"/>
            <a:t>Food control system</a:t>
          </a:r>
        </a:p>
      </dsp:txBody>
      <dsp:txXfrm>
        <a:off x="2497768" y="1654268"/>
        <a:ext cx="1088154" cy="1088154"/>
      </dsp:txXfrm>
    </dsp:sp>
    <dsp:sp modelId="{053D72DF-F7ED-4427-AC25-A0F53D7BD2E5}">
      <dsp:nvSpPr>
        <dsp:cNvPr id="0" name=""/>
        <dsp:cNvSpPr/>
      </dsp:nvSpPr>
      <dsp:spPr>
        <a:xfrm>
          <a:off x="2457051" y="-22628"/>
          <a:ext cx="1169589" cy="1173359"/>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dirty="0"/>
            <a:t>Food Control Authorities </a:t>
          </a:r>
        </a:p>
      </dsp:txBody>
      <dsp:txXfrm>
        <a:off x="2628333" y="149206"/>
        <a:ext cx="827025" cy="829691"/>
      </dsp:txXfrm>
    </dsp:sp>
    <dsp:sp modelId="{7B219A8D-34D2-4B8B-BF29-2BFDA428660F}">
      <dsp:nvSpPr>
        <dsp:cNvPr id="0" name=""/>
        <dsp:cNvSpPr/>
      </dsp:nvSpPr>
      <dsp:spPr>
        <a:xfrm>
          <a:off x="3862972" y="2462621"/>
          <a:ext cx="1188429" cy="1105742"/>
        </a:xfrm>
        <a:prstGeom prst="ellips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dirty="0"/>
            <a:t>Consumers </a:t>
          </a:r>
        </a:p>
      </dsp:txBody>
      <dsp:txXfrm>
        <a:off x="4037013" y="2624553"/>
        <a:ext cx="840347" cy="781878"/>
      </dsp:txXfrm>
    </dsp:sp>
    <dsp:sp modelId="{96E0E04B-422F-4B49-B5DF-17ADB6E02E99}">
      <dsp:nvSpPr>
        <dsp:cNvPr id="0" name=""/>
        <dsp:cNvSpPr/>
      </dsp:nvSpPr>
      <dsp:spPr>
        <a:xfrm>
          <a:off x="1044597" y="2430682"/>
          <a:ext cx="1163815" cy="1169621"/>
        </a:xfrm>
        <a:prstGeom prst="ellipse">
          <a:avLst/>
        </a:prstGeom>
        <a:solidFill>
          <a:srgbClr val="8A56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dirty="0"/>
            <a:t>Food Producer/ Industry</a:t>
          </a:r>
        </a:p>
      </dsp:txBody>
      <dsp:txXfrm>
        <a:off x="1215034" y="2601969"/>
        <a:ext cx="822941" cy="827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40FC0-6735-4C0A-9819-17A43002A666}">
      <dsp:nvSpPr>
        <dsp:cNvPr id="0" name=""/>
        <dsp:cNvSpPr/>
      </dsp:nvSpPr>
      <dsp:spPr>
        <a:xfrm>
          <a:off x="744" y="508372"/>
          <a:ext cx="2708671" cy="1354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IE" sz="3000" kern="1200" dirty="0"/>
            <a:t>Process Hygiene criteria</a:t>
          </a:r>
        </a:p>
      </dsp:txBody>
      <dsp:txXfrm>
        <a:off x="40411" y="548039"/>
        <a:ext cx="2629337" cy="1275001"/>
      </dsp:txXfrm>
    </dsp:sp>
    <dsp:sp modelId="{62F686EB-6D51-483D-938D-ABF28B8B52B3}">
      <dsp:nvSpPr>
        <dsp:cNvPr id="0" name=""/>
        <dsp:cNvSpPr/>
      </dsp:nvSpPr>
      <dsp:spPr>
        <a:xfrm>
          <a:off x="271611" y="1862708"/>
          <a:ext cx="270867" cy="1015751"/>
        </a:xfrm>
        <a:custGeom>
          <a:avLst/>
          <a:gdLst/>
          <a:ahLst/>
          <a:cxnLst/>
          <a:rect l="0" t="0" r="0" b="0"/>
          <a:pathLst>
            <a:path>
              <a:moveTo>
                <a:pt x="0" y="0"/>
              </a:moveTo>
              <a:lnTo>
                <a:pt x="0" y="1015751"/>
              </a:lnTo>
              <a:lnTo>
                <a:pt x="270867" y="10157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E75964-B5C0-4D66-A691-2A288FEA9497}">
      <dsp:nvSpPr>
        <dsp:cNvPr id="0" name=""/>
        <dsp:cNvSpPr/>
      </dsp:nvSpPr>
      <dsp:spPr>
        <a:xfrm>
          <a:off x="542478" y="2201291"/>
          <a:ext cx="2166937" cy="13543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E" sz="1600" kern="1200" dirty="0"/>
            <a:t>Microbiological testing applied to monitor/verify that food safety controls in place are working as intended</a:t>
          </a:r>
        </a:p>
      </dsp:txBody>
      <dsp:txXfrm>
        <a:off x="582145" y="2240958"/>
        <a:ext cx="2087603" cy="1275001"/>
      </dsp:txXfrm>
    </dsp:sp>
    <dsp:sp modelId="{60BC67F1-6C8B-41AD-8C2A-16B631288579}">
      <dsp:nvSpPr>
        <dsp:cNvPr id="0" name=""/>
        <dsp:cNvSpPr/>
      </dsp:nvSpPr>
      <dsp:spPr>
        <a:xfrm>
          <a:off x="3386583" y="508372"/>
          <a:ext cx="2708671" cy="1354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IE" sz="3000" kern="1200" dirty="0"/>
            <a:t>Food Safety criteria </a:t>
          </a:r>
        </a:p>
      </dsp:txBody>
      <dsp:txXfrm>
        <a:off x="3426250" y="548039"/>
        <a:ext cx="2629337" cy="1275001"/>
      </dsp:txXfrm>
    </dsp:sp>
    <dsp:sp modelId="{E320B799-1B4D-4CEA-B08C-EC45F6E53CA1}">
      <dsp:nvSpPr>
        <dsp:cNvPr id="0" name=""/>
        <dsp:cNvSpPr/>
      </dsp:nvSpPr>
      <dsp:spPr>
        <a:xfrm>
          <a:off x="3657451" y="1862708"/>
          <a:ext cx="270867" cy="1015751"/>
        </a:xfrm>
        <a:custGeom>
          <a:avLst/>
          <a:gdLst/>
          <a:ahLst/>
          <a:cxnLst/>
          <a:rect l="0" t="0" r="0" b="0"/>
          <a:pathLst>
            <a:path>
              <a:moveTo>
                <a:pt x="0" y="0"/>
              </a:moveTo>
              <a:lnTo>
                <a:pt x="0" y="1015751"/>
              </a:lnTo>
              <a:lnTo>
                <a:pt x="270867" y="10157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9030CF-E79B-4FA8-B020-0F17AF8DB281}">
      <dsp:nvSpPr>
        <dsp:cNvPr id="0" name=""/>
        <dsp:cNvSpPr/>
      </dsp:nvSpPr>
      <dsp:spPr>
        <a:xfrm>
          <a:off x="3928318" y="2201291"/>
          <a:ext cx="2166937" cy="13543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E" sz="1600" kern="1200" dirty="0"/>
            <a:t>Microbiological testing applied to establish the safety of a food lot</a:t>
          </a:r>
        </a:p>
      </dsp:txBody>
      <dsp:txXfrm>
        <a:off x="3967985" y="2240958"/>
        <a:ext cx="2087603" cy="1275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FFD3E-CD1E-4D28-9D72-208E90CD8D48}">
      <dsp:nvSpPr>
        <dsp:cNvPr id="0" name=""/>
        <dsp:cNvSpPr/>
      </dsp:nvSpPr>
      <dsp:spPr>
        <a:xfrm>
          <a:off x="0" y="1135894"/>
          <a:ext cx="639529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EAA89D-FF76-4788-B823-2E33788792C0}">
      <dsp:nvSpPr>
        <dsp:cNvPr id="0" name=""/>
        <dsp:cNvSpPr/>
      </dsp:nvSpPr>
      <dsp:spPr>
        <a:xfrm>
          <a:off x="0" y="554502"/>
          <a:ext cx="639529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143D8C-AA9B-42B7-9937-7A36290E0B0E}">
      <dsp:nvSpPr>
        <dsp:cNvPr id="0" name=""/>
        <dsp:cNvSpPr/>
      </dsp:nvSpPr>
      <dsp:spPr>
        <a:xfrm>
          <a:off x="1662775" y="796"/>
          <a:ext cx="4732514" cy="553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IE" sz="1900" kern="1200" dirty="0"/>
            <a:t>Microbiological guideline criteria for RTE foods</a:t>
          </a:r>
        </a:p>
      </dsp:txBody>
      <dsp:txXfrm>
        <a:off x="1662775" y="796"/>
        <a:ext cx="4732514" cy="553706"/>
      </dsp:txXfrm>
    </dsp:sp>
    <dsp:sp modelId="{A142A210-BA6C-47FE-A267-6AF1AE650883}">
      <dsp:nvSpPr>
        <dsp:cNvPr id="0" name=""/>
        <dsp:cNvSpPr/>
      </dsp:nvSpPr>
      <dsp:spPr>
        <a:xfrm>
          <a:off x="0" y="796"/>
          <a:ext cx="1662775" cy="553706"/>
        </a:xfrm>
        <a:prstGeom prst="round2SameRect">
          <a:avLst>
            <a:gd name="adj1" fmla="val 16670"/>
            <a:gd name="adj2" fmla="val 0"/>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IE" sz="2800" kern="1200" dirty="0"/>
            <a:t>Section 1</a:t>
          </a:r>
        </a:p>
      </dsp:txBody>
      <dsp:txXfrm>
        <a:off x="27035" y="27831"/>
        <a:ext cx="1608705" cy="526671"/>
      </dsp:txXfrm>
    </dsp:sp>
    <dsp:sp modelId="{6AEE88AA-791F-4DE0-8CAF-64F96AA54DAF}">
      <dsp:nvSpPr>
        <dsp:cNvPr id="0" name=""/>
        <dsp:cNvSpPr/>
      </dsp:nvSpPr>
      <dsp:spPr>
        <a:xfrm>
          <a:off x="1662775" y="582187"/>
          <a:ext cx="4732514" cy="553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IE" sz="1900" kern="1200" dirty="0">
              <a:solidFill>
                <a:schemeClr val="dk1"/>
              </a:solidFill>
            </a:rPr>
            <a:t>Process hygiene criteria</a:t>
          </a:r>
          <a:endParaRPr lang="en-IE" sz="1900" kern="1200" dirty="0"/>
        </a:p>
      </dsp:txBody>
      <dsp:txXfrm>
        <a:off x="1662775" y="582187"/>
        <a:ext cx="4732514" cy="553706"/>
      </dsp:txXfrm>
    </dsp:sp>
    <dsp:sp modelId="{73D1348E-315C-4142-834E-5DA1F575E296}">
      <dsp:nvSpPr>
        <dsp:cNvPr id="0" name=""/>
        <dsp:cNvSpPr/>
      </dsp:nvSpPr>
      <dsp:spPr>
        <a:xfrm>
          <a:off x="0" y="582187"/>
          <a:ext cx="1662775" cy="553706"/>
        </a:xfrm>
        <a:prstGeom prst="round2SameRect">
          <a:avLst>
            <a:gd name="adj1" fmla="val 16670"/>
            <a:gd name="adj2" fmla="val 0"/>
          </a:avLst>
        </a:prstGeom>
        <a:solidFill>
          <a:schemeClr val="accent2">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IE" sz="2800" kern="1200" dirty="0">
              <a:solidFill>
                <a:schemeClr val="bg1"/>
              </a:solidFill>
            </a:rPr>
            <a:t>Section 2</a:t>
          </a:r>
        </a:p>
      </dsp:txBody>
      <dsp:txXfrm>
        <a:off x="27035" y="609222"/>
        <a:ext cx="1608705" cy="526671"/>
      </dsp:txXfrm>
    </dsp:sp>
    <dsp:sp modelId="{7B24BFDC-997E-4684-BEAB-8EC7BD835BBC}">
      <dsp:nvSpPr>
        <dsp:cNvPr id="0" name=""/>
        <dsp:cNvSpPr/>
      </dsp:nvSpPr>
      <dsp:spPr>
        <a:xfrm>
          <a:off x="0" y="1136690"/>
          <a:ext cx="6395290" cy="110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IE" sz="2000" kern="1200" dirty="0"/>
            <a:t>Powdered infant formula products</a:t>
          </a:r>
        </a:p>
        <a:p>
          <a:pPr marL="228600" lvl="1" indent="-228600" algn="l" defTabSz="889000">
            <a:lnSpc>
              <a:spcPct val="90000"/>
            </a:lnSpc>
            <a:spcBef>
              <a:spcPct val="0"/>
            </a:spcBef>
            <a:spcAft>
              <a:spcPct val="15000"/>
            </a:spcAft>
            <a:buChar char="•"/>
          </a:pPr>
          <a:r>
            <a:rPr lang="en-IE" sz="2000" kern="1200" dirty="0"/>
            <a:t>Raw chicken meat</a:t>
          </a:r>
        </a:p>
      </dsp:txBody>
      <dsp:txXfrm>
        <a:off x="0" y="1136690"/>
        <a:ext cx="6395290" cy="110757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5F5213E-9E5F-42BB-8EEE-13415125002B}" type="datetimeFigureOut">
              <a:rPr lang="da-DK" smtClean="0"/>
              <a:pPr/>
              <a:t>01-09-2018</a:t>
            </a:fld>
            <a:endParaRPr lang="da-DK"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1BF8DD5-0ED4-4C86-A566-28EF8E1EED49}" type="slidenum">
              <a:rPr lang="da-DK" smtClean="0"/>
              <a:pPr/>
              <a:t>‹nº›</a:t>
            </a:fld>
            <a:endParaRPr lang="da-DK" dirty="0"/>
          </a:p>
        </p:txBody>
      </p:sp>
    </p:spTree>
    <p:extLst>
      <p:ext uri="{BB962C8B-B14F-4D97-AF65-F5344CB8AC3E}">
        <p14:creationId xmlns:p14="http://schemas.microsoft.com/office/powerpoint/2010/main" val="397668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 will talk about ‘’</a:t>
            </a:r>
            <a:r>
              <a:rPr lang="en-US" sz="1200" b="0" dirty="0"/>
              <a:t> Global and EU perspective on microbial food safety ‘’ and for that, first of all I will give you an overview about Food Safety and then I will go through the microbiological criteria in food</a:t>
            </a:r>
          </a:p>
          <a:p>
            <a:endParaRPr lang="da-DK"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1</a:t>
            </a:fld>
            <a:endParaRPr lang="da-DK" dirty="0"/>
          </a:p>
        </p:txBody>
      </p:sp>
    </p:spTree>
    <p:extLst>
      <p:ext uri="{BB962C8B-B14F-4D97-AF65-F5344CB8AC3E}">
        <p14:creationId xmlns:p14="http://schemas.microsoft.com/office/powerpoint/2010/main" val="488526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a:t>Many Challenges for food control authorities can rise such as:</a:t>
            </a:r>
          </a:p>
          <a:p>
            <a:endParaRPr lang="da-DK"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10</a:t>
            </a:fld>
            <a:endParaRPr lang="da-DK" dirty="0"/>
          </a:p>
        </p:txBody>
      </p:sp>
    </p:spTree>
    <p:extLst>
      <p:ext uri="{BB962C8B-B14F-4D97-AF65-F5344CB8AC3E}">
        <p14:creationId xmlns:p14="http://schemas.microsoft.com/office/powerpoint/2010/main" val="157399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F1BF8DD5-0ED4-4C86-A566-28EF8E1EED49}" type="slidenum">
              <a:rPr lang="da-DK" smtClean="0"/>
              <a:pPr/>
              <a:t>11</a:t>
            </a:fld>
            <a:endParaRPr lang="da-DK" dirty="0"/>
          </a:p>
        </p:txBody>
      </p:sp>
    </p:spTree>
    <p:extLst>
      <p:ext uri="{BB962C8B-B14F-4D97-AF65-F5344CB8AC3E}">
        <p14:creationId xmlns:p14="http://schemas.microsoft.com/office/powerpoint/2010/main" val="1470159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We all are aware of this map showing the Global economic country conditions</a:t>
            </a:r>
          </a:p>
          <a:p>
            <a:r>
              <a:rPr lang="da-DK" dirty="0"/>
              <a:t>In green the developed countries</a:t>
            </a:r>
          </a:p>
          <a:p>
            <a:r>
              <a:rPr lang="da-DK" dirty="0"/>
              <a:t>In orange and yellow the developing countries </a:t>
            </a:r>
          </a:p>
          <a:p>
            <a:r>
              <a:rPr lang="da-DK" dirty="0"/>
              <a:t>And in red the least developed countries</a:t>
            </a:r>
          </a:p>
        </p:txBody>
      </p:sp>
      <p:sp>
        <p:nvSpPr>
          <p:cNvPr id="4" name="Slide Number Placeholder 3"/>
          <p:cNvSpPr>
            <a:spLocks noGrp="1"/>
          </p:cNvSpPr>
          <p:nvPr>
            <p:ph type="sldNum" sz="quarter" idx="10"/>
          </p:nvPr>
        </p:nvSpPr>
        <p:spPr/>
        <p:txBody>
          <a:bodyPr/>
          <a:lstStyle/>
          <a:p>
            <a:fld id="{F1BF8DD5-0ED4-4C86-A566-28EF8E1EED49}" type="slidenum">
              <a:rPr lang="da-DK" smtClean="0"/>
              <a:pPr/>
              <a:t>12</a:t>
            </a:fld>
            <a:endParaRPr lang="da-DK" dirty="0"/>
          </a:p>
        </p:txBody>
      </p:sp>
    </p:spTree>
    <p:extLst>
      <p:ext uri="{BB962C8B-B14F-4D97-AF65-F5344CB8AC3E}">
        <p14:creationId xmlns:p14="http://schemas.microsoft.com/office/powerpoint/2010/main" val="1416119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Given that, we can also see differences about the food safety legislation around the world. </a:t>
            </a:r>
          </a:p>
          <a:p>
            <a:r>
              <a:rPr lang="da-DK" dirty="0"/>
              <a:t>This is a global overview about how the microbiological criteria are applied and by which authorities. </a:t>
            </a:r>
          </a:p>
        </p:txBody>
      </p:sp>
      <p:sp>
        <p:nvSpPr>
          <p:cNvPr id="4" name="Slide Number Placeholder 3"/>
          <p:cNvSpPr>
            <a:spLocks noGrp="1"/>
          </p:cNvSpPr>
          <p:nvPr>
            <p:ph type="sldNum" sz="quarter" idx="10"/>
          </p:nvPr>
        </p:nvSpPr>
        <p:spPr/>
        <p:txBody>
          <a:bodyPr/>
          <a:lstStyle/>
          <a:p>
            <a:fld id="{F1BF8DD5-0ED4-4C86-A566-28EF8E1EED49}" type="slidenum">
              <a:rPr lang="da-DK" smtClean="0"/>
              <a:pPr/>
              <a:t>13</a:t>
            </a:fld>
            <a:endParaRPr lang="da-DK" dirty="0"/>
          </a:p>
        </p:txBody>
      </p:sp>
    </p:spTree>
    <p:extLst>
      <p:ext uri="{BB962C8B-B14F-4D97-AF65-F5344CB8AC3E}">
        <p14:creationId xmlns:p14="http://schemas.microsoft.com/office/powerpoint/2010/main" val="1470159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Microbiological criteria are a combination of many factors: </a:t>
            </a:r>
          </a:p>
        </p:txBody>
      </p:sp>
      <p:sp>
        <p:nvSpPr>
          <p:cNvPr id="4" name="Slide Number Placeholder 3"/>
          <p:cNvSpPr>
            <a:spLocks noGrp="1"/>
          </p:cNvSpPr>
          <p:nvPr>
            <p:ph type="sldNum" sz="quarter" idx="10"/>
          </p:nvPr>
        </p:nvSpPr>
        <p:spPr/>
        <p:txBody>
          <a:bodyPr/>
          <a:lstStyle/>
          <a:p>
            <a:fld id="{F1BF8DD5-0ED4-4C86-A566-28EF8E1EED49}" type="slidenum">
              <a:rPr lang="da-DK" smtClean="0"/>
              <a:pPr/>
              <a:t>14</a:t>
            </a:fld>
            <a:endParaRPr lang="da-DK" dirty="0"/>
          </a:p>
        </p:txBody>
      </p:sp>
    </p:spTree>
    <p:extLst>
      <p:ext uri="{BB962C8B-B14F-4D97-AF65-F5344CB8AC3E}">
        <p14:creationId xmlns:p14="http://schemas.microsoft.com/office/powerpoint/2010/main" val="1470159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The microbiological criteria used by food regulatory agencies generally include: </a:t>
            </a:r>
          </a:p>
          <a:p>
            <a:r>
              <a:rPr lang="da-DK" dirty="0"/>
              <a:t> - Food safety criteria: microbiological</a:t>
            </a:r>
            <a:r>
              <a:rPr lang="da-DK" baseline="0" dirty="0"/>
              <a:t> criteria that are applied to determine the safety of a food lot</a:t>
            </a:r>
          </a:p>
          <a:p>
            <a:r>
              <a:rPr lang="da-DK" baseline="0" dirty="0"/>
              <a:t> - process hygiene criteria: microbiological criteria applied to verify hygiene measures or control of process. </a:t>
            </a:r>
          </a:p>
          <a:p>
            <a:r>
              <a:rPr lang="da-DK" baseline="0" dirty="0"/>
              <a:t>They are applied at a specified point in the manufacturing process. </a:t>
            </a:r>
            <a:endParaRPr lang="da-DK"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15</a:t>
            </a:fld>
            <a:endParaRPr lang="da-DK" dirty="0"/>
          </a:p>
        </p:txBody>
      </p:sp>
    </p:spTree>
    <p:extLst>
      <p:ext uri="{BB962C8B-B14F-4D97-AF65-F5344CB8AC3E}">
        <p14:creationId xmlns:p14="http://schemas.microsoft.com/office/powerpoint/2010/main" val="2135512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Annex I of Commission Regulation (EC) No 2073/2005 lays down </a:t>
            </a:r>
            <a:r>
              <a:rPr lang="en-US" sz="1200" b="1" i="0" u="none" strike="noStrike" kern="1200" baseline="0" dirty="0">
                <a:solidFill>
                  <a:schemeClr val="tx1"/>
                </a:solidFill>
                <a:latin typeface="+mn-lt"/>
                <a:ea typeface="+mn-ea"/>
                <a:cs typeface="+mn-cs"/>
              </a:rPr>
              <a:t>food safety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process hygiene criteria </a:t>
            </a:r>
            <a:r>
              <a:rPr lang="en-US" sz="1200" b="0" i="0" u="none" strike="noStrike" kern="1200" baseline="0" dirty="0">
                <a:solidFill>
                  <a:schemeClr val="tx1"/>
                </a:solidFill>
                <a:latin typeface="+mn-lt"/>
                <a:ea typeface="+mn-ea"/>
                <a:cs typeface="+mn-cs"/>
              </a:rPr>
              <a:t>for specific combinations of foodstuffs and microorganisms, their toxins or metabolites.</a:t>
            </a:r>
            <a:endParaRPr lang="da-DK" dirty="0"/>
          </a:p>
          <a:p>
            <a:endParaRPr lang="da-DK"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16</a:t>
            </a:fld>
            <a:endParaRPr lang="da-DK" dirty="0"/>
          </a:p>
        </p:txBody>
      </p:sp>
    </p:spTree>
    <p:extLst>
      <p:ext uri="{BB962C8B-B14F-4D97-AF65-F5344CB8AC3E}">
        <p14:creationId xmlns:p14="http://schemas.microsoft.com/office/powerpoint/2010/main" val="2135512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17</a:t>
            </a:fld>
            <a:endParaRPr lang="da-DK" dirty="0"/>
          </a:p>
        </p:txBody>
      </p:sp>
    </p:spTree>
    <p:extLst>
      <p:ext uri="{BB962C8B-B14F-4D97-AF65-F5344CB8AC3E}">
        <p14:creationId xmlns:p14="http://schemas.microsoft.com/office/powerpoint/2010/main" val="2135512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18</a:t>
            </a:fld>
            <a:endParaRPr lang="da-DK" dirty="0"/>
          </a:p>
        </p:txBody>
      </p:sp>
    </p:spTree>
    <p:extLst>
      <p:ext uri="{BB962C8B-B14F-4D97-AF65-F5344CB8AC3E}">
        <p14:creationId xmlns:p14="http://schemas.microsoft.com/office/powerpoint/2010/main" val="2135512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provide the data in tables including the microorganisms that are useful for assessing process control and sanitary conditions during production of foods within the given food category. </a:t>
            </a:r>
          </a:p>
          <a:p>
            <a:r>
              <a:rPr lang="en-US" dirty="0"/>
              <a:t>The microbiological limits for these microorganisms are provided, as well as recommended actions to be taken if the limits are exceeded.</a:t>
            </a:r>
            <a:endParaRPr lang="en-IE"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19</a:t>
            </a:fld>
            <a:endParaRPr lang="da-DK" dirty="0"/>
          </a:p>
        </p:txBody>
      </p:sp>
    </p:spTree>
    <p:extLst>
      <p:ext uri="{BB962C8B-B14F-4D97-AF65-F5344CB8AC3E}">
        <p14:creationId xmlns:p14="http://schemas.microsoft.com/office/powerpoint/2010/main" val="104999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Some Factors contributes to potential hazards such as:</a:t>
            </a:r>
          </a:p>
          <a:p>
            <a:endParaRPr lang="da-DK"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2</a:t>
            </a:fld>
            <a:endParaRPr lang="da-DK" dirty="0"/>
          </a:p>
        </p:txBody>
      </p:sp>
    </p:spTree>
    <p:extLst>
      <p:ext uri="{BB962C8B-B14F-4D97-AF65-F5344CB8AC3E}">
        <p14:creationId xmlns:p14="http://schemas.microsoft.com/office/powerpoint/2010/main" val="1470159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baseline="0" dirty="0">
                <a:solidFill>
                  <a:schemeClr val="tx1"/>
                </a:solidFill>
                <a:latin typeface="+mn-lt"/>
                <a:ea typeface="+mn-ea"/>
                <a:cs typeface="+mn-cs"/>
              </a:rPr>
              <a:t>During the all production chain, control measures need to be taken and objectives to be achieved to </a:t>
            </a:r>
            <a:r>
              <a:rPr lang="en-US" dirty="0"/>
              <a:t>ensure that food is safe for its intended use</a:t>
            </a:r>
            <a:endParaRPr lang="en-IE" sz="1200" b="0" i="0" u="none" strike="noStrike" kern="1200" baseline="0" dirty="0">
              <a:solidFill>
                <a:schemeClr val="tx1"/>
              </a:solidFill>
              <a:latin typeface="+mn-lt"/>
              <a:ea typeface="+mn-ea"/>
              <a:cs typeface="+mn-cs"/>
            </a:endParaRPr>
          </a:p>
          <a:p>
            <a:r>
              <a:rPr lang="en-IE" sz="1200" b="0" i="0" u="none" strike="noStrike" kern="1200" baseline="0" dirty="0">
                <a:solidFill>
                  <a:schemeClr val="tx1"/>
                </a:solidFill>
                <a:latin typeface="+mn-lt"/>
                <a:ea typeface="+mn-ea"/>
                <a:cs typeface="+mn-cs"/>
              </a:rPr>
              <a:t>The food safety objective (</a:t>
            </a:r>
            <a:r>
              <a:rPr lang="en-US" sz="1200" b="0" i="0" u="none" strike="noStrike" kern="1200" baseline="0" dirty="0">
                <a:solidFill>
                  <a:schemeClr val="tx1"/>
                </a:solidFill>
                <a:latin typeface="+mn-lt"/>
                <a:ea typeface="+mn-ea"/>
                <a:cs typeface="+mn-cs"/>
              </a:rPr>
              <a:t>FSO) can be defined as a specified maximum frequency and/or concentration of a [microbiological] hazard in a food at the time of consumption, which is deemed to provide an appropriate level of health protection.</a:t>
            </a:r>
            <a:endParaRPr lang="en-IE" sz="1200" b="0" i="0" u="none" strike="noStrike" kern="1200" baseline="0" dirty="0">
              <a:solidFill>
                <a:schemeClr val="tx1"/>
              </a:solidFill>
              <a:latin typeface="+mn-lt"/>
              <a:ea typeface="+mn-ea"/>
              <a:cs typeface="+mn-cs"/>
            </a:endParaRPr>
          </a:p>
          <a:p>
            <a:r>
              <a:rPr lang="en-IE" sz="1200" b="0" i="0" u="none" strike="noStrike" kern="1200" baseline="0" dirty="0">
                <a:solidFill>
                  <a:schemeClr val="tx1"/>
                </a:solidFill>
                <a:latin typeface="+mn-lt"/>
                <a:ea typeface="+mn-ea"/>
                <a:cs typeface="+mn-cs"/>
              </a:rPr>
              <a:t>The </a:t>
            </a:r>
            <a:r>
              <a:rPr lang="en-US" sz="1200" b="0" i="0" u="none" strike="noStrike" kern="1200" baseline="0" dirty="0">
                <a:solidFill>
                  <a:schemeClr val="tx1"/>
                </a:solidFill>
                <a:latin typeface="+mn-lt"/>
                <a:ea typeface="+mn-ea"/>
                <a:cs typeface="+mn-cs"/>
              </a:rPr>
              <a:t>purpose of a PO is to articulate the level of microbial hazard at a particular stage in the food chain that can be tolerated in order to still achieve or contribute to achieving the FSO.</a:t>
            </a:r>
            <a:endParaRPr lang="en-IE"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20</a:t>
            </a:fld>
            <a:endParaRPr lang="da-DK" dirty="0"/>
          </a:p>
        </p:txBody>
      </p:sp>
    </p:spTree>
    <p:extLst>
      <p:ext uri="{BB962C8B-B14F-4D97-AF65-F5344CB8AC3E}">
        <p14:creationId xmlns:p14="http://schemas.microsoft.com/office/powerpoint/2010/main" val="2945548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21</a:t>
            </a:fld>
            <a:endParaRPr lang="da-DK" dirty="0"/>
          </a:p>
        </p:txBody>
      </p:sp>
    </p:spTree>
    <p:extLst>
      <p:ext uri="{BB962C8B-B14F-4D97-AF65-F5344CB8AC3E}">
        <p14:creationId xmlns:p14="http://schemas.microsoft.com/office/powerpoint/2010/main" val="2945548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22</a:t>
            </a:fld>
            <a:endParaRPr lang="da-DK" dirty="0"/>
          </a:p>
        </p:txBody>
      </p:sp>
    </p:spTree>
    <p:extLst>
      <p:ext uri="{BB962C8B-B14F-4D97-AF65-F5344CB8AC3E}">
        <p14:creationId xmlns:p14="http://schemas.microsoft.com/office/powerpoint/2010/main" val="2945548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23</a:t>
            </a:fld>
            <a:endParaRPr lang="da-DK" dirty="0"/>
          </a:p>
        </p:txBody>
      </p:sp>
    </p:spTree>
    <p:extLst>
      <p:ext uri="{BB962C8B-B14F-4D97-AF65-F5344CB8AC3E}">
        <p14:creationId xmlns:p14="http://schemas.microsoft.com/office/powerpoint/2010/main" val="2945548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we talk about microbial criteria, we have 4 parameters. m … M … n … c ….</a:t>
            </a:r>
          </a:p>
          <a:p>
            <a:r>
              <a:rPr lang="en-US" sz="1200" b="0" i="0" u="none" strike="noStrike" kern="1200" baseline="0" dirty="0">
                <a:solidFill>
                  <a:schemeClr val="tx1"/>
                </a:solidFill>
                <a:latin typeface="+mn-lt"/>
                <a:ea typeface="+mn-ea"/>
                <a:cs typeface="+mn-cs"/>
              </a:rPr>
              <a:t>In the case of two class sampling plan, where n=5 c=0 and m=thousand that means that we take 5 samples, none of these may exceed the thousand </a:t>
            </a:r>
            <a:r>
              <a:rPr lang="en-US" sz="1200" b="0" i="0" u="none" strike="noStrike" kern="1200" baseline="0" dirty="0" err="1">
                <a:solidFill>
                  <a:schemeClr val="tx1"/>
                </a:solidFill>
                <a:latin typeface="+mn-lt"/>
                <a:ea typeface="+mn-ea"/>
                <a:cs typeface="+mn-cs"/>
              </a:rPr>
              <a:t>cfu</a:t>
            </a:r>
            <a:r>
              <a:rPr lang="en-US" sz="1200" b="0" i="0" u="none" strike="noStrike" kern="1200" baseline="0" dirty="0">
                <a:solidFill>
                  <a:schemeClr val="tx1"/>
                </a:solidFill>
                <a:latin typeface="+mn-lt"/>
                <a:ea typeface="+mn-ea"/>
                <a:cs typeface="+mn-cs"/>
              </a:rPr>
              <a:t>/g because c=0 and our critical limit is 1000 (m)</a:t>
            </a:r>
          </a:p>
          <a:p>
            <a:r>
              <a:rPr lang="en-US" sz="1200" b="0" i="0" u="none" strike="noStrike" kern="1200" baseline="0" dirty="0">
                <a:solidFill>
                  <a:schemeClr val="tx1"/>
                </a:solidFill>
                <a:latin typeface="+mn-lt"/>
                <a:ea typeface="+mn-ea"/>
                <a:cs typeface="+mn-cs"/>
              </a:rPr>
              <a:t>In the case of a three class sampling plan, ….</a:t>
            </a:r>
          </a:p>
          <a:p>
            <a:r>
              <a:rPr lang="en-US" sz="1200" b="0" i="0" u="none" strike="noStrike" kern="1200" baseline="0" dirty="0">
                <a:solidFill>
                  <a:schemeClr val="tx1"/>
                </a:solidFill>
                <a:latin typeface="+mn-lt"/>
                <a:ea typeface="+mn-ea"/>
                <a:cs typeface="+mn-cs"/>
              </a:rPr>
              <a:t>Plans become more stringent as n increases and c, m and M decrease.</a:t>
            </a:r>
            <a:endParaRPr lang="da-DK"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24</a:t>
            </a:fld>
            <a:endParaRPr lang="da-DK" dirty="0"/>
          </a:p>
        </p:txBody>
      </p:sp>
    </p:spTree>
    <p:extLst>
      <p:ext uri="{BB962C8B-B14F-4D97-AF65-F5344CB8AC3E}">
        <p14:creationId xmlns:p14="http://schemas.microsoft.com/office/powerpoint/2010/main" val="2454136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These are examples from each country related to microbiological criteria in powdered infant milk.</a:t>
            </a:r>
          </a:p>
          <a:p>
            <a:r>
              <a:rPr lang="da-DK" dirty="0"/>
              <a:t>In Australia and New Zealand they just have the process hygiene criteria, however in Europe and Turkey they have both, process hygiene criteria and Food Safety Criteria. </a:t>
            </a:r>
          </a:p>
        </p:txBody>
      </p:sp>
      <p:sp>
        <p:nvSpPr>
          <p:cNvPr id="4" name="Slide Number Placeholder 3"/>
          <p:cNvSpPr>
            <a:spLocks noGrp="1"/>
          </p:cNvSpPr>
          <p:nvPr>
            <p:ph type="sldNum" sz="quarter" idx="10"/>
          </p:nvPr>
        </p:nvSpPr>
        <p:spPr/>
        <p:txBody>
          <a:bodyPr/>
          <a:lstStyle/>
          <a:p>
            <a:fld id="{F1BF8DD5-0ED4-4C86-A566-28EF8E1EED49}" type="slidenum">
              <a:rPr lang="da-DK" smtClean="0"/>
              <a:pPr/>
              <a:t>25</a:t>
            </a:fld>
            <a:endParaRPr lang="da-DK" dirty="0"/>
          </a:p>
        </p:txBody>
      </p:sp>
    </p:spTree>
    <p:extLst>
      <p:ext uri="{BB962C8B-B14F-4D97-AF65-F5344CB8AC3E}">
        <p14:creationId xmlns:p14="http://schemas.microsoft.com/office/powerpoint/2010/main" val="429929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example defines the food safety criteria for the validation of RTE products regarding presence or number of L. </a:t>
            </a:r>
            <a:r>
              <a:rPr lang="en-US" sz="1200" dirty="0" err="1"/>
              <a:t>monocytogenes</a:t>
            </a:r>
            <a:r>
              <a:rPr lang="en-US" sz="1200" dirty="0"/>
              <a:t> in the end product.</a:t>
            </a:r>
          </a:p>
          <a:p>
            <a:r>
              <a:rPr lang="en-US" sz="1200" dirty="0"/>
              <a:t>the product shouldn’t exceed the limit of 100 CFU/g of L. monocytogenes throughout the shelf life. This is an European criteria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and, for RTE products that are able to support the growth of L. monocytogenes, the absence of the pathogen in 25 g of sample at the end of the process should be assured. This is a criteria for Europe Turkey and also Australia and New Zealand</a:t>
            </a:r>
            <a:endParaRPr lang="en-IE" sz="1200" dirty="0"/>
          </a:p>
          <a:p>
            <a:endParaRPr lang="en-IE"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26</a:t>
            </a:fld>
            <a:endParaRPr lang="da-DK" dirty="0"/>
          </a:p>
        </p:txBody>
      </p:sp>
    </p:spTree>
    <p:extLst>
      <p:ext uri="{BB962C8B-B14F-4D97-AF65-F5344CB8AC3E}">
        <p14:creationId xmlns:p14="http://schemas.microsoft.com/office/powerpoint/2010/main" val="4115029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Europe and turkey, egg products and ready-to-eat (RTE) foods containing raw egg are subject to a food safety criterion for Salmonella  and a process hygiene criterion for Enterobacteriaceae.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However, in US they just have food safety criteria for salmonella and if we compare with the previous ones, the US are more stringent as they </a:t>
            </a:r>
            <a:r>
              <a:rPr lang="en-US" dirty="0" err="1"/>
              <a:t>analyse</a:t>
            </a:r>
            <a:r>
              <a:rPr lang="en-US" dirty="0"/>
              <a:t> four samples instead of five in Europe and turkey. </a:t>
            </a:r>
            <a:endParaRPr lang="en-IE" dirty="0"/>
          </a:p>
          <a:p>
            <a:endParaRPr lang="da-DK"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27</a:t>
            </a:fld>
            <a:endParaRPr lang="da-DK" dirty="0"/>
          </a:p>
        </p:txBody>
      </p:sp>
    </p:spTree>
    <p:extLst>
      <p:ext uri="{BB962C8B-B14F-4D97-AF65-F5344CB8AC3E}">
        <p14:creationId xmlns:p14="http://schemas.microsoft.com/office/powerpoint/2010/main" val="429929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case of Histamine, the codex Alimentarius standards for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Approaches for testing for histamine vary between regions and the limits are also different</a:t>
            </a:r>
          </a:p>
          <a:p>
            <a:r>
              <a:rPr lang="en-IE" dirty="0"/>
              <a:t>For example, in the US, ….</a:t>
            </a:r>
          </a:p>
          <a:p>
            <a:r>
              <a:rPr lang="en-IE" dirty="0"/>
              <a:t>In Europe …</a:t>
            </a:r>
          </a:p>
          <a:p>
            <a:r>
              <a:rPr lang="en-IE" dirty="0"/>
              <a:t>In Australia ….</a:t>
            </a:r>
          </a:p>
        </p:txBody>
      </p:sp>
      <p:sp>
        <p:nvSpPr>
          <p:cNvPr id="4" name="Slide Number Placeholder 3"/>
          <p:cNvSpPr>
            <a:spLocks noGrp="1"/>
          </p:cNvSpPr>
          <p:nvPr>
            <p:ph type="sldNum" sz="quarter" idx="10"/>
          </p:nvPr>
        </p:nvSpPr>
        <p:spPr/>
        <p:txBody>
          <a:bodyPr/>
          <a:lstStyle/>
          <a:p>
            <a:fld id="{F1BF8DD5-0ED4-4C86-A566-28EF8E1EED49}" type="slidenum">
              <a:rPr lang="da-DK" smtClean="0"/>
              <a:pPr/>
              <a:t>28</a:t>
            </a:fld>
            <a:endParaRPr lang="da-DK" dirty="0"/>
          </a:p>
        </p:txBody>
      </p:sp>
    </p:spTree>
    <p:extLst>
      <p:ext uri="{BB962C8B-B14F-4D97-AF65-F5344CB8AC3E}">
        <p14:creationId xmlns:p14="http://schemas.microsoft.com/office/powerpoint/2010/main" val="251573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To finalize, I want to remark that .... </a:t>
            </a:r>
            <a:endParaRPr lang="da-DK"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29</a:t>
            </a:fld>
            <a:endParaRPr lang="da-DK" dirty="0"/>
          </a:p>
        </p:txBody>
      </p:sp>
    </p:spTree>
    <p:extLst>
      <p:ext uri="{BB962C8B-B14F-4D97-AF65-F5344CB8AC3E}">
        <p14:creationId xmlns:p14="http://schemas.microsoft.com/office/powerpoint/2010/main" val="1470159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Types of microorganisms include bacteria, moulds ....</a:t>
            </a:r>
          </a:p>
          <a:p>
            <a:r>
              <a:rPr lang="da-DK" dirty="0"/>
              <a:t>They can be pathogens and then be related to Food Safety and cause illness, disease and death to humans</a:t>
            </a:r>
          </a:p>
          <a:p>
            <a:r>
              <a:rPr lang="da-DK" dirty="0"/>
              <a:t>Or they can be spoilage microorganisms and be related to food quality and be responsible for poor quality, short shelf life and off flavours of food</a:t>
            </a:r>
          </a:p>
        </p:txBody>
      </p:sp>
      <p:sp>
        <p:nvSpPr>
          <p:cNvPr id="4" name="Slide Number Placeholder 3"/>
          <p:cNvSpPr>
            <a:spLocks noGrp="1"/>
          </p:cNvSpPr>
          <p:nvPr>
            <p:ph type="sldNum" sz="quarter" idx="10"/>
          </p:nvPr>
        </p:nvSpPr>
        <p:spPr/>
        <p:txBody>
          <a:bodyPr/>
          <a:lstStyle/>
          <a:p>
            <a:fld id="{F1BF8DD5-0ED4-4C86-A566-28EF8E1EED49}" type="slidenum">
              <a:rPr lang="da-DK" smtClean="0"/>
              <a:pPr/>
              <a:t>3</a:t>
            </a:fld>
            <a:endParaRPr lang="da-DK" dirty="0"/>
          </a:p>
        </p:txBody>
      </p:sp>
    </p:spTree>
    <p:extLst>
      <p:ext uri="{BB962C8B-B14F-4D97-AF65-F5344CB8AC3E}">
        <p14:creationId xmlns:p14="http://schemas.microsoft.com/office/powerpoint/2010/main" val="1470159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F1BF8DD5-0ED4-4C86-A566-28EF8E1EED49}" type="slidenum">
              <a:rPr lang="da-DK" smtClean="0"/>
              <a:pPr/>
              <a:t>30</a:t>
            </a:fld>
            <a:endParaRPr lang="da-DK" dirty="0"/>
          </a:p>
        </p:txBody>
      </p:sp>
    </p:spTree>
    <p:extLst>
      <p:ext uri="{BB962C8B-B14F-4D97-AF65-F5344CB8AC3E}">
        <p14:creationId xmlns:p14="http://schemas.microsoft.com/office/powerpoint/2010/main" val="319175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New information on food safety is constantly emerging. </a:t>
            </a:r>
          </a:p>
          <a:p>
            <a:r>
              <a:rPr lang="en-IE" dirty="0"/>
              <a:t>Recommendations and precautions</a:t>
            </a:r>
            <a:r>
              <a:rPr lang="en-IE" baseline="0" dirty="0"/>
              <a:t> for people at high risk are updated as we learn more about preventing foodborne illness. </a:t>
            </a:r>
          </a:p>
          <a:p>
            <a:r>
              <a:rPr lang="en-IE" baseline="0" dirty="0"/>
              <a:t>Mainly, we can divide food in 4 food categories and associate their main foodborne pathogens as following:</a:t>
            </a:r>
            <a:endParaRPr lang="en-IE"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4</a:t>
            </a:fld>
            <a:endParaRPr lang="da-DK" dirty="0"/>
          </a:p>
        </p:txBody>
      </p:sp>
    </p:spTree>
    <p:extLst>
      <p:ext uri="{BB962C8B-B14F-4D97-AF65-F5344CB8AC3E}">
        <p14:creationId xmlns:p14="http://schemas.microsoft.com/office/powerpoint/2010/main" val="425526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5</a:t>
            </a:fld>
            <a:endParaRPr lang="da-DK" dirty="0"/>
          </a:p>
        </p:txBody>
      </p:sp>
    </p:spTree>
    <p:extLst>
      <p:ext uri="{BB962C8B-B14F-4D97-AF65-F5344CB8AC3E}">
        <p14:creationId xmlns:p14="http://schemas.microsoft.com/office/powerpoint/2010/main" val="4255260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Most present food safety systems are not built according to the principle Farm to Fork.</a:t>
            </a:r>
          </a:p>
          <a:p>
            <a:r>
              <a:rPr lang="da-DK" dirty="0"/>
              <a:t>This has led to some controversy and inefficiency of food safety systems. </a:t>
            </a:r>
          </a:p>
          <a:p>
            <a:r>
              <a:rPr lang="da-DK" dirty="0"/>
              <a:t>It is impossible to provide adequate protection to the consumer by merely sampling and analysing the final</a:t>
            </a:r>
            <a:r>
              <a:rPr lang="da-DK" baseline="0" dirty="0"/>
              <a:t> product. A comprehensive and integrated farm-to-fork approach is needed. </a:t>
            </a:r>
            <a:endParaRPr lang="da-DK"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6</a:t>
            </a:fld>
            <a:endParaRPr lang="da-DK" dirty="0"/>
          </a:p>
        </p:txBody>
      </p:sp>
    </p:spTree>
    <p:extLst>
      <p:ext uri="{BB962C8B-B14F-4D97-AF65-F5344CB8AC3E}">
        <p14:creationId xmlns:p14="http://schemas.microsoft.com/office/powerpoint/2010/main" val="4116805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Once you take food ....</a:t>
            </a:r>
          </a:p>
          <a:p>
            <a:r>
              <a:rPr lang="da-DK" dirty="0"/>
              <a:t>There are 4 simple steps to do at home to keep food safety</a:t>
            </a:r>
          </a:p>
          <a:p>
            <a:pPr marL="171450" indent="-171450">
              <a:buFontTx/>
              <a:buChar char="-"/>
            </a:pPr>
            <a:r>
              <a:rPr lang="da-DK" dirty="0"/>
              <a:t>Wash hands and surfaces very often</a:t>
            </a:r>
          </a:p>
          <a:p>
            <a:pPr marL="171450" indent="-171450">
              <a:buFontTx/>
              <a:buChar char="-"/>
            </a:pPr>
            <a:r>
              <a:rPr lang="da-DK" dirty="0"/>
              <a:t>combat croos-contamination separating raw ...</a:t>
            </a:r>
          </a:p>
          <a:p>
            <a:pPr marL="171450" indent="-171450">
              <a:buFontTx/>
              <a:buChar char="-"/>
            </a:pPr>
            <a:r>
              <a:rPr lang="da-DK" dirty="0"/>
              <a:t>Cook food to proper temperatures </a:t>
            </a:r>
          </a:p>
          <a:p>
            <a:pPr marL="0" indent="0">
              <a:buFontTx/>
              <a:buNone/>
            </a:pPr>
            <a:r>
              <a:rPr lang="da-DK" dirty="0"/>
              <a:t>And</a:t>
            </a:r>
          </a:p>
          <a:p>
            <a:pPr marL="0" indent="0">
              <a:buFontTx/>
              <a:buNone/>
            </a:pPr>
            <a:r>
              <a:rPr lang="da-DK" dirty="0"/>
              <a:t>- Refrigerate them promptly </a:t>
            </a:r>
          </a:p>
        </p:txBody>
      </p:sp>
      <p:sp>
        <p:nvSpPr>
          <p:cNvPr id="4" name="Slide Number Placeholder 3"/>
          <p:cNvSpPr>
            <a:spLocks noGrp="1"/>
          </p:cNvSpPr>
          <p:nvPr>
            <p:ph type="sldNum" sz="quarter" idx="10"/>
          </p:nvPr>
        </p:nvSpPr>
        <p:spPr/>
        <p:txBody>
          <a:bodyPr/>
          <a:lstStyle/>
          <a:p>
            <a:fld id="{F1BF8DD5-0ED4-4C86-A566-28EF8E1EED49}" type="slidenum">
              <a:rPr lang="da-DK" smtClean="0"/>
              <a:pPr/>
              <a:t>7</a:t>
            </a:fld>
            <a:endParaRPr lang="da-DK" dirty="0"/>
          </a:p>
        </p:txBody>
      </p:sp>
    </p:spTree>
    <p:extLst>
      <p:ext uri="{BB962C8B-B14F-4D97-AF65-F5344CB8AC3E}">
        <p14:creationId xmlns:p14="http://schemas.microsoft.com/office/powerpoint/2010/main" val="4116805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Food control systems should be developed and implemented in a transparent manner.</a:t>
            </a:r>
          </a:p>
          <a:p>
            <a:r>
              <a:rPr lang="da-DK" dirty="0"/>
              <a:t>From one side, we have the Food Control Authorities where Governments provides .....</a:t>
            </a:r>
          </a:p>
          <a:p>
            <a:r>
              <a:rPr lang="da-DK" dirty="0"/>
              <a:t>Then we have the Food Producers or Industries who are the responsibles to ....</a:t>
            </a:r>
          </a:p>
          <a:p>
            <a:r>
              <a:rPr lang="da-DK" dirty="0"/>
              <a:t>Finally we have the Consumers who has the right to select .....</a:t>
            </a:r>
          </a:p>
          <a:p>
            <a:endParaRPr lang="da-DK"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8</a:t>
            </a:fld>
            <a:endParaRPr lang="da-DK" dirty="0"/>
          </a:p>
        </p:txBody>
      </p:sp>
    </p:spTree>
    <p:extLst>
      <p:ext uri="{BB962C8B-B14F-4D97-AF65-F5344CB8AC3E}">
        <p14:creationId xmlns:p14="http://schemas.microsoft.com/office/powerpoint/2010/main" val="1373348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Reduce the risk of contamination can be achieved by prevention throughout the food chain.</a:t>
            </a:r>
          </a:p>
          <a:p>
            <a:r>
              <a:rPr lang="en-US" sz="1200" b="0" i="0" u="none" strike="noStrike" kern="1200" baseline="0" dirty="0">
                <a:solidFill>
                  <a:schemeClr val="tx1"/>
                </a:solidFill>
                <a:latin typeface="+mn-lt"/>
                <a:ea typeface="+mn-ea"/>
                <a:cs typeface="+mn-cs"/>
              </a:rPr>
              <a:t>The application of prerequisite programs at </a:t>
            </a:r>
            <a:r>
              <a:rPr lang="en-IE" sz="1200" b="0" i="0" u="none" strike="noStrike" kern="1200" baseline="0" dirty="0" err="1">
                <a:solidFill>
                  <a:schemeClr val="tx1"/>
                </a:solidFill>
                <a:latin typeface="+mn-lt"/>
                <a:ea typeface="+mn-ea"/>
                <a:cs typeface="+mn-cs"/>
              </a:rPr>
              <a:t>preharvest</a:t>
            </a:r>
            <a:r>
              <a:rPr lang="en-IE" sz="1200" b="0" i="0" u="none" strike="noStrike" kern="1200" baseline="0" dirty="0">
                <a:solidFill>
                  <a:schemeClr val="tx1"/>
                </a:solidFill>
                <a:latin typeface="+mn-lt"/>
                <a:ea typeface="+mn-ea"/>
                <a:cs typeface="+mn-cs"/>
              </a:rPr>
              <a:t>, harvest and postharvest level such as Good practices and </a:t>
            </a:r>
            <a:r>
              <a:rPr lang="en-US" dirty="0"/>
              <a:t>Hazard Analysis Critical Control Point (HACCP) program</a:t>
            </a:r>
            <a:r>
              <a:rPr lang="en-US" baseline="0" dirty="0"/>
              <a:t> </a:t>
            </a:r>
            <a:r>
              <a:rPr lang="en-US" sz="1200" b="0" i="0" u="none" strike="noStrike" kern="1200" baseline="0" dirty="0">
                <a:solidFill>
                  <a:schemeClr val="tx1"/>
                </a:solidFill>
                <a:latin typeface="+mn-lt"/>
                <a:ea typeface="+mn-ea"/>
                <a:cs typeface="+mn-cs"/>
              </a:rPr>
              <a:t>is the most effective food safety management strategy.</a:t>
            </a:r>
          </a:p>
          <a:p>
            <a:r>
              <a:rPr lang="en-US" sz="1200" b="0" i="0" u="none" strike="noStrike" kern="1200" baseline="0" dirty="0">
                <a:solidFill>
                  <a:schemeClr val="tx1"/>
                </a:solidFill>
                <a:latin typeface="+mn-lt"/>
                <a:ea typeface="+mn-ea"/>
                <a:cs typeface="+mn-cs"/>
              </a:rPr>
              <a:t>And Governments are responsible for Auditing … and Enforcing legal …</a:t>
            </a:r>
            <a:endParaRPr lang="da-DK" dirty="0"/>
          </a:p>
        </p:txBody>
      </p:sp>
      <p:sp>
        <p:nvSpPr>
          <p:cNvPr id="4" name="Slide Number Placeholder 3"/>
          <p:cNvSpPr>
            <a:spLocks noGrp="1"/>
          </p:cNvSpPr>
          <p:nvPr>
            <p:ph type="sldNum" sz="quarter" idx="10"/>
          </p:nvPr>
        </p:nvSpPr>
        <p:spPr/>
        <p:txBody>
          <a:bodyPr/>
          <a:lstStyle/>
          <a:p>
            <a:fld id="{F1BF8DD5-0ED4-4C86-A566-28EF8E1EED49}" type="slidenum">
              <a:rPr lang="da-DK" smtClean="0"/>
              <a:pPr/>
              <a:t>9</a:t>
            </a:fld>
            <a:endParaRPr lang="da-DK" dirty="0"/>
          </a:p>
        </p:txBody>
      </p:sp>
    </p:spTree>
    <p:extLst>
      <p:ext uri="{BB962C8B-B14F-4D97-AF65-F5344CB8AC3E}">
        <p14:creationId xmlns:p14="http://schemas.microsoft.com/office/powerpoint/2010/main" val="706276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672620"/>
            <a:ext cx="6858000" cy="2387600"/>
          </a:xfrm>
        </p:spPr>
        <p:txBody>
          <a:bodyPr anchor="b"/>
          <a:lstStyle>
            <a:lvl1pPr algn="ctr">
              <a:defRPr sz="6000" b="1">
                <a:solidFill>
                  <a:srgbClr val="2D419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Subtitle 2"/>
          <p:cNvSpPr>
            <a:spLocks noGrp="1"/>
          </p:cNvSpPr>
          <p:nvPr>
            <p:ph type="subTitle" idx="1"/>
          </p:nvPr>
        </p:nvSpPr>
        <p:spPr>
          <a:xfrm>
            <a:off x="1143000" y="4152295"/>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err="1"/>
              <a:t>Click</a:t>
            </a:r>
            <a:r>
              <a:rPr lang="da-DK" dirty="0"/>
              <a:t> to </a:t>
            </a:r>
            <a:r>
              <a:rPr lang="da-DK" dirty="0" err="1"/>
              <a:t>edit</a:t>
            </a:r>
            <a:r>
              <a:rPr lang="da-DK" dirty="0"/>
              <a:t> Master </a:t>
            </a:r>
            <a:r>
              <a:rPr lang="da-DK" dirty="0" err="1"/>
              <a:t>subtitle</a:t>
            </a:r>
            <a:r>
              <a:rPr lang="da-DK" dirty="0"/>
              <a:t> </a:t>
            </a:r>
            <a:r>
              <a:rPr lang="da-DK" dirty="0" err="1"/>
              <a:t>style</a:t>
            </a:r>
            <a:endParaRPr lang="da-DK" dirty="0"/>
          </a:p>
        </p:txBody>
      </p:sp>
    </p:spTree>
    <p:extLst>
      <p:ext uri="{BB962C8B-B14F-4D97-AF65-F5344CB8AC3E}">
        <p14:creationId xmlns:p14="http://schemas.microsoft.com/office/powerpoint/2010/main" val="401333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1">
                <a:solidFill>
                  <a:srgbClr val="2D419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idx="1"/>
          </p:nvPr>
        </p:nvSpPr>
        <p:spPr>
          <a:xfrm>
            <a:off x="628650" y="1825625"/>
            <a:ext cx="7886700" cy="3790248"/>
          </a:xfrm>
        </p:spPr>
        <p:txBody>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266464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L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rgbClr val="2D419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idx="1"/>
          </p:nvPr>
        </p:nvSpPr>
        <p:spPr>
          <a:xfrm>
            <a:off x="628650" y="1825625"/>
            <a:ext cx="7886700" cy="3790248"/>
          </a:xfrm>
        </p:spPr>
        <p:txBody>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11516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no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727074"/>
            <a:ext cx="7886700" cy="5492751"/>
          </a:xfrm>
        </p:spPr>
        <p:txBody>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3444472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30238" y="470321"/>
            <a:ext cx="7886700" cy="1325563"/>
          </a:xfrm>
        </p:spPr>
        <p:txBody>
          <a:bodyPr/>
          <a:lstStyle>
            <a:lvl1pPr>
              <a:defRPr>
                <a:solidFill>
                  <a:srgbClr val="2D419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Text Placeholder 2"/>
          <p:cNvSpPr>
            <a:spLocks noGrp="1"/>
          </p:cNvSpPr>
          <p:nvPr>
            <p:ph type="body" idx="1"/>
          </p:nvPr>
        </p:nvSpPr>
        <p:spPr>
          <a:xfrm>
            <a:off x="630238" y="1786359"/>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4" name="Content Placeholder 3"/>
          <p:cNvSpPr>
            <a:spLocks noGrp="1"/>
          </p:cNvSpPr>
          <p:nvPr>
            <p:ph sz="half" idx="2"/>
          </p:nvPr>
        </p:nvSpPr>
        <p:spPr>
          <a:xfrm>
            <a:off x="630238" y="2610271"/>
            <a:ext cx="3868737" cy="3684588"/>
          </a:xfrm>
        </p:spPr>
        <p:txBody>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Text Placeholder 4"/>
          <p:cNvSpPr>
            <a:spLocks noGrp="1"/>
          </p:cNvSpPr>
          <p:nvPr>
            <p:ph type="body" sz="quarter" idx="3"/>
          </p:nvPr>
        </p:nvSpPr>
        <p:spPr>
          <a:xfrm>
            <a:off x="4629150" y="1786359"/>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6" name="Content Placeholder 5"/>
          <p:cNvSpPr>
            <a:spLocks noGrp="1"/>
          </p:cNvSpPr>
          <p:nvPr>
            <p:ph sz="quarter" idx="4"/>
          </p:nvPr>
        </p:nvSpPr>
        <p:spPr>
          <a:xfrm>
            <a:off x="4629150" y="2610271"/>
            <a:ext cx="3887788" cy="3684588"/>
          </a:xfrm>
        </p:spPr>
        <p:txBody>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108899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30238" y="594765"/>
            <a:ext cx="2949575" cy="1600200"/>
          </a:xfrm>
        </p:spPr>
        <p:txBody>
          <a:bodyPr anchor="b"/>
          <a:lstStyle>
            <a:lvl1pPr>
              <a:defRPr sz="3200"/>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Picture Placeholder 2"/>
          <p:cNvSpPr>
            <a:spLocks noGrp="1"/>
          </p:cNvSpPr>
          <p:nvPr>
            <p:ph type="pic" idx="1"/>
          </p:nvPr>
        </p:nvSpPr>
        <p:spPr>
          <a:xfrm>
            <a:off x="3887788" y="112499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630238" y="2194965"/>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311555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Disclaim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366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9714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9365A-A27D-450D-B954-19D4FE8BCFCA}" type="datetimeFigureOut">
              <a:rPr lang="da-DK" smtClean="0"/>
              <a:pPr/>
              <a:t>01-09-2018</a:t>
            </a:fld>
            <a:endParaRPr lang="da-DK"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D722D-C28A-445F-BB85-258C4596B1B9}" type="slidenum">
              <a:rPr lang="da-DK" smtClean="0"/>
              <a:pPr/>
              <a:t>‹nº›</a:t>
            </a:fld>
            <a:endParaRPr lang="da-DK" dirty="0"/>
          </a:p>
        </p:txBody>
      </p:sp>
    </p:spTree>
    <p:extLst>
      <p:ext uri="{BB962C8B-B14F-4D97-AF65-F5344CB8AC3E}">
        <p14:creationId xmlns:p14="http://schemas.microsoft.com/office/powerpoint/2010/main" val="3968528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2" r:id="rId4"/>
    <p:sldLayoutId id="2147483677" r:id="rId5"/>
    <p:sldLayoutId id="2147483681" r:id="rId6"/>
    <p:sldLayoutId id="2147483683"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cia.oliveira@teagasc.i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fsai.ie/uploadedFiles/Reg2073_2005(1).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tarim.gov.tr/Belgeler/ENG/Legislation/regulation_microbiological_criteria.pd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www.foodstandards.gov.au/publications/Documents/Compedium%20of%20Microbiological%20Criteria/Compendium_revised-jan-2018.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www.fsis.usda.gov/wps/wcm/connect/2ea3f473-cd12-4333-a28e-b2385454c967/NACMCF-Report-Process-Control-061015.pdf?MOD=AJPERES"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apps.who.int/iris/bitstream/handle/10665/249531/9789241565318-eng.pdf;jsessionid=8445B20DDC3799E51C141E2C93406A79?sequence=1"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1.png"/><Relationship Id="rId2" Type="http://schemas.openxmlformats.org/officeDocument/2006/relationships/notesSlide" Target="../notesSlides/notesSlide8.xml"/><Relationship Id="rId16"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20.png"/><Relationship Id="rId5" Type="http://schemas.openxmlformats.org/officeDocument/2006/relationships/diagramQuickStyle" Target="../diagrams/quickStyle2.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diagramLayout" Target="../diagrams/layout2.xml"/><Relationship Id="rId9" Type="http://schemas.microsoft.com/office/2007/relationships/hdphoto" Target="../media/hdphoto2.wdp"/><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48" y="1542751"/>
            <a:ext cx="9028253" cy="1742702"/>
          </a:xfrm>
        </p:spPr>
        <p:txBody>
          <a:bodyPr>
            <a:noAutofit/>
          </a:bodyPr>
          <a:lstStyle/>
          <a:p>
            <a:r>
              <a:rPr lang="en-US" sz="5000" b="0" dirty="0"/>
              <a:t>Global and EU perspective on microbial food safety </a:t>
            </a:r>
            <a:endParaRPr lang="da-DK" sz="5000" b="0" dirty="0">
              <a:solidFill>
                <a:srgbClr val="2D4191"/>
              </a:solidFill>
            </a:endParaRPr>
          </a:p>
        </p:txBody>
      </p:sp>
      <p:sp>
        <p:nvSpPr>
          <p:cNvPr id="5" name="Subtitle 4"/>
          <p:cNvSpPr>
            <a:spLocks noGrp="1"/>
          </p:cNvSpPr>
          <p:nvPr>
            <p:ph type="subTitle" idx="1"/>
          </p:nvPr>
        </p:nvSpPr>
        <p:spPr>
          <a:xfrm>
            <a:off x="1143000" y="4869945"/>
            <a:ext cx="6858000" cy="1655762"/>
          </a:xfrm>
        </p:spPr>
        <p:txBody>
          <a:bodyPr>
            <a:normAutofit/>
          </a:bodyPr>
          <a:lstStyle/>
          <a:p>
            <a:r>
              <a:rPr lang="da-DK" sz="6600" dirty="0" err="1">
                <a:solidFill>
                  <a:schemeClr val="bg1">
                    <a:lumMod val="50000"/>
                  </a:schemeClr>
                </a:solidFill>
                <a:effectLst>
                  <a:outerShdw blurRad="38100" dist="38100" dir="2700000" algn="tl">
                    <a:srgbClr val="000000">
                      <a:alpha val="43137"/>
                    </a:srgbClr>
                  </a:outerShdw>
                </a:effectLst>
                <a:latin typeface="+mj-lt"/>
              </a:rPr>
              <a:t>FOODstars</a:t>
            </a:r>
            <a:endParaRPr lang="da-DK" sz="6600" dirty="0">
              <a:solidFill>
                <a:schemeClr val="bg1">
                  <a:lumMod val="50000"/>
                </a:schemeClr>
              </a:solidFill>
              <a:effectLst>
                <a:outerShdw blurRad="38100" dist="38100" dir="2700000" algn="tl">
                  <a:srgbClr val="000000">
                    <a:alpha val="43137"/>
                  </a:srgbClr>
                </a:outerShdw>
              </a:effectLst>
              <a:latin typeface="+mj-lt"/>
            </a:endParaRPr>
          </a:p>
        </p:txBody>
      </p:sp>
      <p:sp>
        <p:nvSpPr>
          <p:cNvPr id="2" name="TextBox 1"/>
          <p:cNvSpPr txBox="1"/>
          <p:nvPr/>
        </p:nvSpPr>
        <p:spPr>
          <a:xfrm>
            <a:off x="2126504" y="3814280"/>
            <a:ext cx="4912235" cy="800219"/>
          </a:xfrm>
          <a:prstGeom prst="rect">
            <a:avLst/>
          </a:prstGeom>
          <a:noFill/>
        </p:spPr>
        <p:txBody>
          <a:bodyPr wrap="square" rtlCol="0">
            <a:spAutoFit/>
          </a:bodyPr>
          <a:lstStyle/>
          <a:p>
            <a:pPr algn="ctr"/>
            <a:r>
              <a:rPr lang="en-IE" b="1" dirty="0">
                <a:solidFill>
                  <a:schemeClr val="accent1"/>
                </a:solidFill>
              </a:rPr>
              <a:t>Marcia Oliveira</a:t>
            </a:r>
          </a:p>
          <a:p>
            <a:pPr algn="ctr"/>
            <a:r>
              <a:rPr lang="en-US" sz="1400" dirty="0">
                <a:solidFill>
                  <a:schemeClr val="accent1"/>
                </a:solidFill>
              </a:rPr>
              <a:t>Food Chemistry and Technology, </a:t>
            </a:r>
            <a:r>
              <a:rPr lang="en-US" sz="1400" dirty="0" err="1">
                <a:solidFill>
                  <a:schemeClr val="accent1"/>
                </a:solidFill>
              </a:rPr>
              <a:t>Teagasc</a:t>
            </a:r>
            <a:r>
              <a:rPr lang="en-US" sz="1400" dirty="0">
                <a:solidFill>
                  <a:schemeClr val="accent1"/>
                </a:solidFill>
              </a:rPr>
              <a:t> Food Research Centre</a:t>
            </a:r>
          </a:p>
          <a:p>
            <a:pPr algn="ctr"/>
            <a:r>
              <a:rPr lang="en-IE" sz="1400" dirty="0">
                <a:solidFill>
                  <a:schemeClr val="accent1"/>
                </a:solidFill>
              </a:rPr>
              <a:t>Email: </a:t>
            </a:r>
            <a:r>
              <a:rPr lang="en-IE" sz="1400" dirty="0">
                <a:solidFill>
                  <a:schemeClr val="accent1"/>
                </a:solidFill>
                <a:hlinkClick r:id="rId3"/>
              </a:rPr>
              <a:t>marcia.oliveira@teagasc.ie</a:t>
            </a:r>
            <a:r>
              <a:rPr lang="en-IE" sz="1400" dirty="0">
                <a:solidFill>
                  <a:schemeClr val="accent1"/>
                </a:solidFill>
              </a:rPr>
              <a:t> </a:t>
            </a:r>
          </a:p>
        </p:txBody>
      </p:sp>
      <p:sp>
        <p:nvSpPr>
          <p:cNvPr id="3" name="TextBox 2"/>
          <p:cNvSpPr txBox="1"/>
          <p:nvPr/>
        </p:nvSpPr>
        <p:spPr>
          <a:xfrm>
            <a:off x="1605516" y="3338609"/>
            <a:ext cx="6273209" cy="369332"/>
          </a:xfrm>
          <a:prstGeom prst="rect">
            <a:avLst/>
          </a:prstGeom>
          <a:noFill/>
        </p:spPr>
        <p:txBody>
          <a:bodyPr wrap="square" rtlCol="0">
            <a:spAutoFit/>
          </a:bodyPr>
          <a:lstStyle/>
          <a:p>
            <a:r>
              <a:rPr lang="en-US" b="1" i="1" dirty="0"/>
              <a:t>‘On the road to Innovation Union: European food legislation’</a:t>
            </a:r>
            <a:endParaRPr lang="en-IE" dirty="0"/>
          </a:p>
        </p:txBody>
      </p:sp>
    </p:spTree>
    <p:extLst>
      <p:ext uri="{BB962C8B-B14F-4D97-AF65-F5344CB8AC3E}">
        <p14:creationId xmlns:p14="http://schemas.microsoft.com/office/powerpoint/2010/main" val="1598175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dirty="0">
                <a:solidFill>
                  <a:srgbClr val="2D4191"/>
                </a:solidFill>
              </a:rPr>
              <a:t>Food Safety – Challenges </a:t>
            </a:r>
          </a:p>
        </p:txBody>
      </p:sp>
      <p:sp>
        <p:nvSpPr>
          <p:cNvPr id="2" name="Content Placeholder 1"/>
          <p:cNvSpPr>
            <a:spLocks noGrp="1"/>
          </p:cNvSpPr>
          <p:nvPr>
            <p:ph idx="1"/>
          </p:nvPr>
        </p:nvSpPr>
        <p:spPr>
          <a:xfrm>
            <a:off x="681814" y="1462898"/>
            <a:ext cx="8047516" cy="4097929"/>
          </a:xfrm>
        </p:spPr>
        <p:txBody>
          <a:bodyPr>
            <a:normAutofit/>
          </a:bodyPr>
          <a:lstStyle/>
          <a:p>
            <a:pPr>
              <a:buFont typeface="Wingdings" pitchFamily="2" charset="2"/>
              <a:buChar char="ü"/>
            </a:pPr>
            <a:r>
              <a:rPr lang="en-IE" sz="2400" dirty="0"/>
              <a:t> Increasing burden of foodborne illness and new and emerging foodborne hazards</a:t>
            </a:r>
          </a:p>
          <a:p>
            <a:pPr>
              <a:buFont typeface="Wingdings" pitchFamily="2" charset="2"/>
              <a:buChar char="ü"/>
            </a:pPr>
            <a:r>
              <a:rPr lang="en-IE" sz="2400" dirty="0"/>
              <a:t> Rapidly changing technologies in food production, processing and marketing</a:t>
            </a:r>
          </a:p>
          <a:p>
            <a:pPr>
              <a:buFont typeface="Wingdings" pitchFamily="2" charset="2"/>
              <a:buChar char="ü"/>
            </a:pPr>
            <a:r>
              <a:rPr lang="en-IE" sz="2400" dirty="0"/>
              <a:t> Changes in lifestyles</a:t>
            </a:r>
          </a:p>
          <a:p>
            <a:pPr>
              <a:buFont typeface="Wingdings" pitchFamily="2" charset="2"/>
              <a:buChar char="ü"/>
            </a:pPr>
            <a:r>
              <a:rPr lang="en-IE" sz="2400" dirty="0"/>
              <a:t> Growing consumer awareness of food safety and quality issues and increasing demand for better information</a:t>
            </a:r>
          </a:p>
          <a:p>
            <a:pPr>
              <a:buFont typeface="Wingdings" pitchFamily="2" charset="2"/>
              <a:buChar char="ü"/>
            </a:pPr>
            <a:r>
              <a:rPr lang="en-IE" sz="2400" dirty="0"/>
              <a:t> International food trade and need for harmonization of food safety and quality standards</a:t>
            </a:r>
          </a:p>
        </p:txBody>
      </p:sp>
    </p:spTree>
    <p:extLst>
      <p:ext uri="{BB962C8B-B14F-4D97-AF65-F5344CB8AC3E}">
        <p14:creationId xmlns:p14="http://schemas.microsoft.com/office/powerpoint/2010/main" val="280221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893" y="1552350"/>
            <a:ext cx="8187070" cy="1073889"/>
          </a:xfrm>
        </p:spPr>
        <p:txBody>
          <a:bodyPr>
            <a:normAutofit/>
          </a:bodyPr>
          <a:lstStyle/>
          <a:p>
            <a:pPr marL="0" indent="0" algn="ctr">
              <a:buNone/>
            </a:pPr>
            <a:r>
              <a:rPr lang="da-DK" sz="3200" dirty="0"/>
              <a:t>In many countries, effective food control is undermined by the existence of:</a:t>
            </a:r>
            <a:endParaRPr lang="da-DK" dirty="0"/>
          </a:p>
          <a:p>
            <a:pPr marL="0" indent="0">
              <a:buNone/>
            </a:pPr>
            <a:endParaRPr lang="da-DK" dirty="0"/>
          </a:p>
        </p:txBody>
      </p:sp>
      <p:sp>
        <p:nvSpPr>
          <p:cNvPr id="4" name="Title 1"/>
          <p:cNvSpPr>
            <a:spLocks noGrp="1"/>
          </p:cNvSpPr>
          <p:nvPr>
            <p:ph type="title"/>
          </p:nvPr>
        </p:nvSpPr>
        <p:spPr>
          <a:xfrm>
            <a:off x="941175" y="203075"/>
            <a:ext cx="7886700" cy="1325563"/>
          </a:xfrm>
        </p:spPr>
        <p:txBody>
          <a:bodyPr/>
          <a:lstStyle/>
          <a:p>
            <a:pPr algn="r"/>
            <a:r>
              <a:rPr lang="da-DK" b="0" dirty="0"/>
              <a:t>Food Control </a:t>
            </a:r>
          </a:p>
        </p:txBody>
      </p:sp>
      <p:sp>
        <p:nvSpPr>
          <p:cNvPr id="6" name="Rounded Rectangle 5"/>
          <p:cNvSpPr/>
          <p:nvPr/>
        </p:nvSpPr>
        <p:spPr>
          <a:xfrm>
            <a:off x="956931" y="2888513"/>
            <a:ext cx="3072809" cy="733647"/>
          </a:xfrm>
          <a:prstGeom prst="roundRect">
            <a:avLst/>
          </a:prstGeom>
          <a:solidFill>
            <a:schemeClr val="accent1">
              <a:alpha val="5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Fragmented legislation</a:t>
            </a:r>
          </a:p>
        </p:txBody>
      </p:sp>
      <p:sp>
        <p:nvSpPr>
          <p:cNvPr id="7" name="Rounded Rectangle 6"/>
          <p:cNvSpPr/>
          <p:nvPr/>
        </p:nvSpPr>
        <p:spPr>
          <a:xfrm>
            <a:off x="5096549" y="2888514"/>
            <a:ext cx="3072809" cy="733647"/>
          </a:xfrm>
          <a:prstGeom prst="roundRect">
            <a:avLst/>
          </a:prstGeom>
          <a:solidFill>
            <a:schemeClr val="accent1">
              <a:alpha val="5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Multiple jurisdictions</a:t>
            </a:r>
          </a:p>
        </p:txBody>
      </p:sp>
      <p:sp>
        <p:nvSpPr>
          <p:cNvPr id="8" name="Rounded Rectangle 7"/>
          <p:cNvSpPr/>
          <p:nvPr/>
        </p:nvSpPr>
        <p:spPr>
          <a:xfrm>
            <a:off x="2856614" y="4008478"/>
            <a:ext cx="3437860" cy="1222740"/>
          </a:xfrm>
          <a:prstGeom prst="roundRect">
            <a:avLst/>
          </a:prstGeom>
          <a:solidFill>
            <a:schemeClr val="accent1">
              <a:alpha val="5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Weaknesses in surveillance, monitoring and endorsement</a:t>
            </a:r>
          </a:p>
        </p:txBody>
      </p:sp>
    </p:spTree>
    <p:extLst>
      <p:ext uri="{BB962C8B-B14F-4D97-AF65-F5344CB8AC3E}">
        <p14:creationId xmlns:p14="http://schemas.microsoft.com/office/powerpoint/2010/main" val="1460368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958" y="914418"/>
            <a:ext cx="8892000" cy="5262953"/>
            <a:chOff x="116958" y="914418"/>
            <a:chExt cx="8892000" cy="5262953"/>
          </a:xfrm>
        </p:grpSpPr>
        <p:pic>
          <p:nvPicPr>
            <p:cNvPr id="9" name="Picture 2" descr="Resultat d'imatges de mapa mundi continen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58" y="914418"/>
              <a:ext cx="8892000" cy="52629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85591" y="5730951"/>
              <a:ext cx="2023367" cy="425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03667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adreDeText 4"/>
          <p:cNvSpPr txBox="1"/>
          <p:nvPr/>
        </p:nvSpPr>
        <p:spPr>
          <a:xfrm>
            <a:off x="101078" y="195009"/>
            <a:ext cx="8956865" cy="6588000"/>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a:p>
            <a:pPr algn="r"/>
            <a:endParaRPr lang="es-ES_tradnl" dirty="0"/>
          </a:p>
        </p:txBody>
      </p:sp>
      <p:pic>
        <p:nvPicPr>
          <p:cNvPr id="7" name="Picture 2" descr="Resultat d'imatges de mapa mundi continentes"/>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56791" y="377920"/>
            <a:ext cx="7915073" cy="6082822"/>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idor de contingut 2"/>
          <p:cNvSpPr>
            <a:spLocks noGrp="1"/>
          </p:cNvSpPr>
          <p:nvPr>
            <p:ph idx="1"/>
          </p:nvPr>
        </p:nvSpPr>
        <p:spPr>
          <a:xfrm>
            <a:off x="101079" y="6492811"/>
            <a:ext cx="8956864" cy="468154"/>
          </a:xfrm>
        </p:spPr>
        <p:txBody>
          <a:bodyPr>
            <a:normAutofit/>
          </a:bodyPr>
          <a:lstStyle/>
          <a:p>
            <a:pPr>
              <a:buFont typeface="Wingdings" pitchFamily="2" charset="2"/>
              <a:buChar char="q"/>
            </a:pPr>
            <a:r>
              <a:rPr lang="en-US" sz="1300" b="1" dirty="0">
                <a:solidFill>
                  <a:srgbClr val="2D4191"/>
                </a:solidFill>
              </a:rPr>
              <a:t>WHO, FAO; Codex </a:t>
            </a:r>
            <a:r>
              <a:rPr lang="en-US" sz="1300" b="1" dirty="0" err="1">
                <a:solidFill>
                  <a:srgbClr val="2D4191"/>
                </a:solidFill>
              </a:rPr>
              <a:t>Alimentarius</a:t>
            </a:r>
            <a:r>
              <a:rPr lang="en-US" sz="1300" b="1" dirty="0">
                <a:solidFill>
                  <a:srgbClr val="2D4191"/>
                </a:solidFill>
              </a:rPr>
              <a:t>; Commission on Microbiological Specifications For Foods (ICMSF); World Bank; etc…  </a:t>
            </a:r>
          </a:p>
        </p:txBody>
      </p:sp>
      <p:sp>
        <p:nvSpPr>
          <p:cNvPr id="3" name="Oval 2"/>
          <p:cNvSpPr/>
          <p:nvPr/>
        </p:nvSpPr>
        <p:spPr>
          <a:xfrm>
            <a:off x="1207667" y="2333846"/>
            <a:ext cx="900000" cy="6060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ounded Rectangle 1"/>
          <p:cNvSpPr/>
          <p:nvPr/>
        </p:nvSpPr>
        <p:spPr>
          <a:xfrm>
            <a:off x="289439" y="377920"/>
            <a:ext cx="3612709" cy="3111089"/>
          </a:xfrm>
          <a:prstGeom prst="roundRect">
            <a:avLst/>
          </a:prstGeom>
          <a:solidFill>
            <a:srgbClr val="00B050">
              <a:alpha val="5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a:solidFill>
                  <a:srgbClr val="002060"/>
                </a:solidFill>
              </a:rPr>
              <a:t>North America (USA &amp; Canada)</a:t>
            </a:r>
          </a:p>
          <a:p>
            <a:pPr marL="180975" indent="-180975">
              <a:buFont typeface="Arial" panose="020B0604020202020204" pitchFamily="34" charset="0"/>
              <a:buChar char="•"/>
            </a:pPr>
            <a:r>
              <a:rPr lang="en-US" sz="1400" dirty="0">
                <a:solidFill>
                  <a:srgbClr val="002060"/>
                </a:solidFill>
              </a:rPr>
              <a:t>Microbiological standards</a:t>
            </a:r>
          </a:p>
          <a:p>
            <a:pPr marL="180975" indent="-180975">
              <a:buFont typeface="Arial" panose="020B0604020202020204" pitchFamily="34" charset="0"/>
              <a:buChar char="•"/>
            </a:pPr>
            <a:r>
              <a:rPr lang="en-US" sz="1400" dirty="0">
                <a:solidFill>
                  <a:srgbClr val="002060"/>
                </a:solidFill>
              </a:rPr>
              <a:t>Advisory Committees on Microbiological Criteria for foods</a:t>
            </a:r>
          </a:p>
          <a:p>
            <a:pPr marL="180975" indent="-180975">
              <a:buFont typeface="Arial" panose="020B0604020202020204" pitchFamily="34" charset="0"/>
              <a:buChar char="•"/>
            </a:pPr>
            <a:r>
              <a:rPr lang="en-US" sz="1400" dirty="0">
                <a:solidFill>
                  <a:srgbClr val="002060"/>
                </a:solidFill>
              </a:rPr>
              <a:t>Different Food Agencies</a:t>
            </a:r>
          </a:p>
          <a:p>
            <a:pPr marL="180975" indent="84138"/>
            <a:r>
              <a:rPr lang="en-US" sz="1400" dirty="0">
                <a:solidFill>
                  <a:srgbClr val="002060"/>
                </a:solidFill>
              </a:rPr>
              <a:t>- </a:t>
            </a:r>
            <a:r>
              <a:rPr lang="en-US" sz="1400" b="1" dirty="0">
                <a:solidFill>
                  <a:srgbClr val="002060"/>
                </a:solidFill>
              </a:rPr>
              <a:t>FDA</a:t>
            </a:r>
            <a:r>
              <a:rPr lang="en-US" sz="1400" dirty="0">
                <a:solidFill>
                  <a:srgbClr val="002060"/>
                </a:solidFill>
              </a:rPr>
              <a:t>,  </a:t>
            </a:r>
            <a:r>
              <a:rPr lang="en-US" sz="1400" b="1" dirty="0">
                <a:solidFill>
                  <a:srgbClr val="002060"/>
                </a:solidFill>
              </a:rPr>
              <a:t>USDA</a:t>
            </a:r>
            <a:r>
              <a:rPr lang="en-US" sz="1400" dirty="0">
                <a:solidFill>
                  <a:srgbClr val="002060"/>
                </a:solidFill>
              </a:rPr>
              <a:t> and </a:t>
            </a:r>
            <a:r>
              <a:rPr lang="en-US" sz="1400" b="1" dirty="0">
                <a:solidFill>
                  <a:srgbClr val="002060"/>
                </a:solidFill>
              </a:rPr>
              <a:t>Health Canada</a:t>
            </a:r>
            <a:r>
              <a:rPr lang="en-US" sz="1400" dirty="0">
                <a:solidFill>
                  <a:srgbClr val="002060"/>
                </a:solidFill>
              </a:rPr>
              <a:t>, </a:t>
            </a:r>
            <a:r>
              <a:rPr lang="en-US" sz="1400" b="1" dirty="0">
                <a:solidFill>
                  <a:srgbClr val="002060"/>
                </a:solidFill>
              </a:rPr>
              <a:t>CFIA </a:t>
            </a:r>
            <a:r>
              <a:rPr lang="en-US" sz="1400" dirty="0">
                <a:solidFill>
                  <a:srgbClr val="002060"/>
                </a:solidFill>
              </a:rPr>
              <a:t>(Canadian Food Inspection Agency) </a:t>
            </a:r>
          </a:p>
          <a:p>
            <a:pPr marL="180975" indent="-180975">
              <a:buFont typeface="Arial" panose="020B0604020202020204" pitchFamily="34" charset="0"/>
              <a:buChar char="•"/>
            </a:pPr>
            <a:r>
              <a:rPr lang="en-US" sz="1400" dirty="0">
                <a:solidFill>
                  <a:srgbClr val="002060"/>
                </a:solidFill>
              </a:rPr>
              <a:t>Official Methods for the Microbiological Analysis of Foods</a:t>
            </a:r>
          </a:p>
        </p:txBody>
      </p:sp>
      <p:sp>
        <p:nvSpPr>
          <p:cNvPr id="4" name="Oval 3"/>
          <p:cNvSpPr/>
          <p:nvPr/>
        </p:nvSpPr>
        <p:spPr>
          <a:xfrm>
            <a:off x="2466751" y="4720860"/>
            <a:ext cx="828000" cy="79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ounded Rectangle 13"/>
          <p:cNvSpPr/>
          <p:nvPr/>
        </p:nvSpPr>
        <p:spPr>
          <a:xfrm>
            <a:off x="289453" y="3510275"/>
            <a:ext cx="3304351" cy="2971733"/>
          </a:xfrm>
          <a:prstGeom prst="roundRect">
            <a:avLst/>
          </a:prstGeom>
          <a:solidFill>
            <a:srgbClr val="F78609">
              <a:alpha val="50000"/>
            </a:srgbClr>
          </a:solidFill>
          <a:ln w="38100">
            <a:solidFill>
              <a:srgbClr val="F7860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u="sng" dirty="0">
                <a:solidFill>
                  <a:srgbClr val="002060"/>
                </a:solidFill>
              </a:rPr>
              <a:t>South America</a:t>
            </a:r>
          </a:p>
          <a:p>
            <a:pPr marL="180975" indent="-180975">
              <a:buFont typeface="Arial" panose="020B0604020202020204" pitchFamily="34" charset="0"/>
              <a:buChar char="•"/>
            </a:pPr>
            <a:r>
              <a:rPr lang="en-US" sz="1400" dirty="0">
                <a:solidFill>
                  <a:srgbClr val="002060"/>
                </a:solidFill>
              </a:rPr>
              <a:t>Food Safety Legislation and Regulations:</a:t>
            </a:r>
          </a:p>
          <a:p>
            <a:pPr marL="446088" lvl="1" indent="-84138"/>
            <a:r>
              <a:rPr lang="en-US" sz="1400" dirty="0">
                <a:solidFill>
                  <a:srgbClr val="002060"/>
                </a:solidFill>
              </a:rPr>
              <a:t>Colombia – Ministry of Health and  Social Protection</a:t>
            </a:r>
          </a:p>
          <a:p>
            <a:pPr marL="361950" lvl="1"/>
            <a:r>
              <a:rPr lang="en-US" sz="1400" dirty="0">
                <a:solidFill>
                  <a:srgbClr val="002060"/>
                </a:solidFill>
              </a:rPr>
              <a:t>Chile – Ministry of Public Health</a:t>
            </a:r>
          </a:p>
          <a:p>
            <a:pPr marL="361950" lvl="1"/>
            <a:r>
              <a:rPr lang="en-US" sz="1400" dirty="0">
                <a:solidFill>
                  <a:srgbClr val="002060"/>
                </a:solidFill>
              </a:rPr>
              <a:t>Argentina – </a:t>
            </a:r>
            <a:r>
              <a:rPr lang="en-US" sz="1400" dirty="0" err="1">
                <a:solidFill>
                  <a:srgbClr val="002060"/>
                </a:solidFill>
              </a:rPr>
              <a:t>Senasa</a:t>
            </a:r>
            <a:r>
              <a:rPr lang="en-US" sz="1400" dirty="0">
                <a:solidFill>
                  <a:srgbClr val="002060"/>
                </a:solidFill>
              </a:rPr>
              <a:t> </a:t>
            </a:r>
          </a:p>
          <a:p>
            <a:pPr marL="361950" lvl="1"/>
            <a:r>
              <a:rPr lang="en-US" sz="1400" dirty="0">
                <a:solidFill>
                  <a:srgbClr val="002060"/>
                </a:solidFill>
              </a:rPr>
              <a:t>Brazil – </a:t>
            </a:r>
            <a:r>
              <a:rPr lang="en-US" sz="1400" dirty="0" err="1">
                <a:solidFill>
                  <a:srgbClr val="002060"/>
                </a:solidFill>
              </a:rPr>
              <a:t>Anvisa</a:t>
            </a:r>
            <a:endParaRPr lang="en-US" sz="1400" dirty="0">
              <a:solidFill>
                <a:srgbClr val="002060"/>
              </a:solidFill>
            </a:endParaRPr>
          </a:p>
          <a:p>
            <a:pPr marL="361950" lvl="1"/>
            <a:r>
              <a:rPr lang="en-US" sz="1400" dirty="0">
                <a:solidFill>
                  <a:srgbClr val="002060"/>
                </a:solidFill>
              </a:rPr>
              <a:t>Peru – </a:t>
            </a:r>
            <a:r>
              <a:rPr lang="en-US" sz="1400" dirty="0" err="1">
                <a:solidFill>
                  <a:srgbClr val="002060"/>
                </a:solidFill>
              </a:rPr>
              <a:t>Digesa</a:t>
            </a:r>
            <a:r>
              <a:rPr lang="en-US" sz="1400" dirty="0">
                <a:solidFill>
                  <a:srgbClr val="002060"/>
                </a:solidFill>
              </a:rPr>
              <a:t> </a:t>
            </a:r>
          </a:p>
          <a:p>
            <a:pPr marL="180975" indent="-180975">
              <a:buFont typeface="Arial" panose="020B0604020202020204" pitchFamily="34" charset="0"/>
              <a:buChar char="•"/>
            </a:pPr>
            <a:r>
              <a:rPr lang="en-US" sz="1400" dirty="0">
                <a:solidFill>
                  <a:srgbClr val="002060"/>
                </a:solidFill>
              </a:rPr>
              <a:t>Building a strategic alliance for sustainable food safety risk analysis - PAN American Health Organization and WHO</a:t>
            </a:r>
            <a:endParaRPr lang="en-US" sz="1600" dirty="0">
              <a:solidFill>
                <a:srgbClr val="002060"/>
              </a:solidFill>
            </a:endParaRPr>
          </a:p>
        </p:txBody>
      </p:sp>
      <p:sp>
        <p:nvSpPr>
          <p:cNvPr id="5" name="Rounded Rectangle 4"/>
          <p:cNvSpPr/>
          <p:nvPr/>
        </p:nvSpPr>
        <p:spPr>
          <a:xfrm>
            <a:off x="4093535" y="3489009"/>
            <a:ext cx="855921" cy="4237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ounded Rectangle 18"/>
          <p:cNvSpPr/>
          <p:nvPr/>
        </p:nvSpPr>
        <p:spPr>
          <a:xfrm>
            <a:off x="3626644" y="3113193"/>
            <a:ext cx="2349795" cy="2787878"/>
          </a:xfrm>
          <a:prstGeom prst="roundRect">
            <a:avLst/>
          </a:prstGeom>
          <a:solidFill>
            <a:srgbClr val="FF0000">
              <a:alpha val="3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a:solidFill>
                  <a:srgbClr val="002060"/>
                </a:solidFill>
              </a:rPr>
              <a:t>Africa</a:t>
            </a:r>
          </a:p>
          <a:p>
            <a:pPr marL="285750" indent="-285750">
              <a:buFont typeface="Arial" panose="020B0604020202020204" pitchFamily="34" charset="0"/>
              <a:buChar char="•"/>
            </a:pPr>
            <a:r>
              <a:rPr lang="en-US" sz="1400" dirty="0">
                <a:solidFill>
                  <a:srgbClr val="002060"/>
                </a:solidFill>
              </a:rPr>
              <a:t>Prioritizing Food Safety African Union Commission</a:t>
            </a:r>
          </a:p>
          <a:p>
            <a:pPr marL="285750" indent="-285750">
              <a:buFont typeface="Arial" panose="020B0604020202020204" pitchFamily="34" charset="0"/>
              <a:buChar char="•"/>
            </a:pPr>
            <a:r>
              <a:rPr lang="en-US" sz="1400" dirty="0">
                <a:solidFill>
                  <a:srgbClr val="002060"/>
                </a:solidFill>
              </a:rPr>
              <a:t>Regulations governing microbiological standards for foodstuffs and related matters (</a:t>
            </a:r>
            <a:r>
              <a:rPr lang="en-US" sz="1400" b="1" dirty="0">
                <a:solidFill>
                  <a:srgbClr val="002060"/>
                </a:solidFill>
              </a:rPr>
              <a:t>FAO</a:t>
            </a:r>
            <a:r>
              <a:rPr lang="en-US" sz="1400" dirty="0">
                <a:solidFill>
                  <a:srgbClr val="002060"/>
                </a:solidFill>
              </a:rPr>
              <a:t>)</a:t>
            </a:r>
          </a:p>
        </p:txBody>
      </p:sp>
      <p:sp>
        <p:nvSpPr>
          <p:cNvPr id="8" name="Rounded Rectangle 7"/>
          <p:cNvSpPr/>
          <p:nvPr/>
        </p:nvSpPr>
        <p:spPr>
          <a:xfrm>
            <a:off x="4457697" y="2428712"/>
            <a:ext cx="762886" cy="2506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ounded Rectangle 15"/>
          <p:cNvSpPr/>
          <p:nvPr/>
        </p:nvSpPr>
        <p:spPr>
          <a:xfrm>
            <a:off x="3902148" y="381982"/>
            <a:ext cx="2052084" cy="2699311"/>
          </a:xfrm>
          <a:prstGeom prst="roundRect">
            <a:avLst/>
          </a:prstGeom>
          <a:solidFill>
            <a:srgbClr val="00B050">
              <a:alpha val="5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u="sng" dirty="0">
                <a:solidFill>
                  <a:srgbClr val="002060"/>
                </a:solidFill>
              </a:rPr>
              <a:t>Europe</a:t>
            </a:r>
          </a:p>
          <a:p>
            <a:pPr marL="85725" indent="-85725">
              <a:buFont typeface="Arial" panose="020B0604020202020204" pitchFamily="34" charset="0"/>
              <a:buChar char="•"/>
            </a:pPr>
            <a:r>
              <a:rPr lang="en-US" sz="1400" dirty="0">
                <a:solidFill>
                  <a:srgbClr val="002060"/>
                </a:solidFill>
              </a:rPr>
              <a:t>Microbiological standards</a:t>
            </a:r>
          </a:p>
          <a:p>
            <a:pPr marL="85725" indent="-85725">
              <a:buFont typeface="Arial" panose="020B0604020202020204" pitchFamily="34" charset="0"/>
              <a:buChar char="•"/>
            </a:pPr>
            <a:r>
              <a:rPr lang="en-US" sz="1400" dirty="0">
                <a:solidFill>
                  <a:srgbClr val="002060"/>
                </a:solidFill>
              </a:rPr>
              <a:t>Advisory Committees on Microbiological Criteria for foods</a:t>
            </a:r>
          </a:p>
          <a:p>
            <a:pPr marL="85725" indent="-85725">
              <a:buFont typeface="Arial" panose="020B0604020202020204" pitchFamily="34" charset="0"/>
              <a:buChar char="•"/>
            </a:pPr>
            <a:r>
              <a:rPr lang="en-US" sz="1400" b="1" dirty="0">
                <a:solidFill>
                  <a:srgbClr val="002060"/>
                </a:solidFill>
              </a:rPr>
              <a:t>EFSA</a:t>
            </a:r>
            <a:r>
              <a:rPr lang="en-US" sz="1400" dirty="0">
                <a:solidFill>
                  <a:srgbClr val="002060"/>
                </a:solidFill>
              </a:rPr>
              <a:t> is the main Food Agency</a:t>
            </a:r>
          </a:p>
          <a:p>
            <a:pPr marL="85725" indent="-85725">
              <a:buFont typeface="Arial" panose="020B0604020202020204" pitchFamily="34" charset="0"/>
              <a:buChar char="•"/>
            </a:pPr>
            <a:r>
              <a:rPr lang="en-US" sz="1400" dirty="0">
                <a:solidFill>
                  <a:srgbClr val="002060"/>
                </a:solidFill>
              </a:rPr>
              <a:t>Official Methods for </a:t>
            </a:r>
            <a:r>
              <a:rPr lang="en-US" sz="1500" dirty="0">
                <a:solidFill>
                  <a:srgbClr val="002060"/>
                </a:solidFill>
              </a:rPr>
              <a:t>the Microbiological Analysis of Foods</a:t>
            </a:r>
          </a:p>
        </p:txBody>
      </p:sp>
      <p:sp>
        <p:nvSpPr>
          <p:cNvPr id="9" name="Oval 8"/>
          <p:cNvSpPr/>
          <p:nvPr/>
        </p:nvSpPr>
        <p:spPr>
          <a:xfrm>
            <a:off x="6177516" y="2088470"/>
            <a:ext cx="691117" cy="6804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ounded Rectangle 16"/>
          <p:cNvSpPr/>
          <p:nvPr/>
        </p:nvSpPr>
        <p:spPr>
          <a:xfrm>
            <a:off x="5986132" y="381981"/>
            <a:ext cx="2902688" cy="4032000"/>
          </a:xfrm>
          <a:prstGeom prst="roundRect">
            <a:avLst/>
          </a:prstGeom>
          <a:solidFill>
            <a:srgbClr val="F78609">
              <a:alpha val="50000"/>
            </a:srgbClr>
          </a:solidFill>
          <a:ln w="38100">
            <a:solidFill>
              <a:srgbClr val="F78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a:solidFill>
                  <a:srgbClr val="002060"/>
                </a:solidFill>
              </a:rPr>
              <a:t>Asia</a:t>
            </a:r>
          </a:p>
          <a:p>
            <a:pPr marL="285750" indent="-285750">
              <a:buFont typeface="Arial" panose="020B0604020202020204" pitchFamily="34" charset="0"/>
              <a:buChar char="•"/>
            </a:pPr>
            <a:r>
              <a:rPr lang="en-US" sz="1400" dirty="0">
                <a:solidFill>
                  <a:srgbClr val="002060"/>
                </a:solidFill>
              </a:rPr>
              <a:t>Different Microbiological standards</a:t>
            </a:r>
          </a:p>
          <a:p>
            <a:pPr marL="285750" indent="-285750">
              <a:buFont typeface="Arial" panose="020B0604020202020204" pitchFamily="34" charset="0"/>
              <a:buChar char="•"/>
            </a:pPr>
            <a:r>
              <a:rPr lang="en-US" sz="1400" dirty="0">
                <a:solidFill>
                  <a:srgbClr val="002060"/>
                </a:solidFill>
              </a:rPr>
              <a:t>Advisory Committees on Microbiological Criteria for foods</a:t>
            </a:r>
          </a:p>
          <a:p>
            <a:pPr marL="285750" indent="-285750">
              <a:buFont typeface="Arial" panose="020B0604020202020204" pitchFamily="34" charset="0"/>
              <a:buChar char="•"/>
            </a:pPr>
            <a:r>
              <a:rPr lang="en-US" sz="1400" dirty="0">
                <a:solidFill>
                  <a:srgbClr val="002060"/>
                </a:solidFill>
              </a:rPr>
              <a:t>Food safety information</a:t>
            </a:r>
          </a:p>
        </p:txBody>
      </p:sp>
      <p:sp>
        <p:nvSpPr>
          <p:cNvPr id="10" name="Rounded Rectangle 9"/>
          <p:cNvSpPr/>
          <p:nvPr/>
        </p:nvSpPr>
        <p:spPr>
          <a:xfrm>
            <a:off x="7187608" y="5220586"/>
            <a:ext cx="893135" cy="180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ounded Rectangle 17"/>
          <p:cNvSpPr/>
          <p:nvPr/>
        </p:nvSpPr>
        <p:spPr>
          <a:xfrm>
            <a:off x="6007398" y="4430098"/>
            <a:ext cx="2902688" cy="2016000"/>
          </a:xfrm>
          <a:prstGeom prst="roundRect">
            <a:avLst/>
          </a:prstGeom>
          <a:solidFill>
            <a:srgbClr val="00B050">
              <a:alpha val="5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a:solidFill>
                  <a:srgbClr val="002060"/>
                </a:solidFill>
              </a:rPr>
              <a:t>Australia &amp; New Zealand</a:t>
            </a:r>
          </a:p>
          <a:p>
            <a:pPr marL="180975" indent="-180975">
              <a:buFont typeface="Arial" panose="020B0604020202020204" pitchFamily="34" charset="0"/>
              <a:buChar char="•"/>
            </a:pPr>
            <a:r>
              <a:rPr lang="en-US" sz="1400" dirty="0">
                <a:solidFill>
                  <a:srgbClr val="002060"/>
                </a:solidFill>
              </a:rPr>
              <a:t>Microbiological standards</a:t>
            </a:r>
          </a:p>
          <a:p>
            <a:pPr marL="180975" indent="-180975">
              <a:buFont typeface="Arial" panose="020B0604020202020204" pitchFamily="34" charset="0"/>
              <a:buChar char="•"/>
            </a:pPr>
            <a:r>
              <a:rPr lang="en-US" sz="1400" dirty="0">
                <a:solidFill>
                  <a:srgbClr val="002060"/>
                </a:solidFill>
              </a:rPr>
              <a:t>Compendium of Microbiological Criteria for Food</a:t>
            </a:r>
          </a:p>
          <a:p>
            <a:pPr marL="265113"/>
            <a:r>
              <a:rPr lang="en-US" sz="1400" dirty="0">
                <a:solidFill>
                  <a:srgbClr val="002060"/>
                </a:solidFill>
              </a:rPr>
              <a:t>- </a:t>
            </a:r>
            <a:r>
              <a:rPr lang="en-US" sz="1400" b="1" dirty="0">
                <a:solidFill>
                  <a:srgbClr val="002060"/>
                </a:solidFill>
              </a:rPr>
              <a:t>FSANZ </a:t>
            </a:r>
            <a:r>
              <a:rPr lang="en-US" sz="1400" dirty="0">
                <a:solidFill>
                  <a:srgbClr val="002060"/>
                </a:solidFill>
              </a:rPr>
              <a:t>(Food Standards Australia New Zealand)</a:t>
            </a:r>
          </a:p>
          <a:p>
            <a:pPr marL="180975" indent="-180975">
              <a:buFont typeface="Arial" panose="020B0604020202020204" pitchFamily="34" charset="0"/>
              <a:buChar char="•"/>
            </a:pPr>
            <a:r>
              <a:rPr lang="en-US" sz="1400" dirty="0">
                <a:solidFill>
                  <a:srgbClr val="002060"/>
                </a:solidFill>
              </a:rPr>
              <a:t>Promoting International Harmonization of Food Standards</a:t>
            </a:r>
            <a:endParaRPr lang="en-US" sz="1600" dirty="0">
              <a:solidFill>
                <a:srgbClr val="002060"/>
              </a:solidFill>
            </a:endParaRPr>
          </a:p>
        </p:txBody>
      </p:sp>
      <p:sp>
        <p:nvSpPr>
          <p:cNvPr id="11" name="Retângulo 10">
            <a:extLst>
              <a:ext uri="{FF2B5EF4-FFF2-40B4-BE49-F238E27FC236}">
                <a16:creationId xmlns:a16="http://schemas.microsoft.com/office/drawing/2014/main" id="{732FF9BF-4D56-40FD-8BDD-B00196EACF28}"/>
              </a:ext>
            </a:extLst>
          </p:cNvPr>
          <p:cNvSpPr/>
          <p:nvPr/>
        </p:nvSpPr>
        <p:spPr>
          <a:xfrm>
            <a:off x="4593266" y="5932970"/>
            <a:ext cx="1149319" cy="287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679346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730" y="1101396"/>
            <a:ext cx="8197703" cy="1971413"/>
          </a:xfrm>
        </p:spPr>
        <p:txBody>
          <a:bodyPr>
            <a:noAutofit/>
          </a:bodyPr>
          <a:lstStyle/>
          <a:p>
            <a:pPr marL="0" indent="0" algn="ctr">
              <a:lnSpc>
                <a:spcPct val="120000"/>
              </a:lnSpc>
              <a:spcBef>
                <a:spcPts val="0"/>
              </a:spcBef>
              <a:buNone/>
            </a:pPr>
            <a:r>
              <a:rPr lang="en-US" sz="2400" dirty="0"/>
              <a:t>"A risk management metric, which indicates the acceptability of a product, a batch of foodstuffs or a process, based on the absence, presence or number of microorganisms* at a specified point of the food chain"</a:t>
            </a:r>
            <a:endParaRPr lang="da-DK" sz="2400" dirty="0"/>
          </a:p>
        </p:txBody>
      </p:sp>
      <p:sp>
        <p:nvSpPr>
          <p:cNvPr id="4"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4000" dirty="0">
                <a:solidFill>
                  <a:srgbClr val="2D4191"/>
                </a:solidFill>
              </a:rPr>
              <a:t>Microbiological criteria</a:t>
            </a:r>
          </a:p>
        </p:txBody>
      </p:sp>
      <p:sp>
        <p:nvSpPr>
          <p:cNvPr id="2" name="Rectangle 1"/>
          <p:cNvSpPr/>
          <p:nvPr/>
        </p:nvSpPr>
        <p:spPr>
          <a:xfrm>
            <a:off x="5151667" y="5335884"/>
            <a:ext cx="3923415" cy="954107"/>
          </a:xfrm>
          <a:prstGeom prst="rect">
            <a:avLst/>
          </a:prstGeom>
        </p:spPr>
        <p:txBody>
          <a:bodyPr wrap="square">
            <a:spAutoFit/>
          </a:bodyPr>
          <a:lstStyle/>
          <a:p>
            <a:r>
              <a:rPr lang="en-US" sz="1400" dirty="0"/>
              <a:t>* Microorganisms include but are not limited to:</a:t>
            </a:r>
          </a:p>
          <a:p>
            <a:r>
              <a:rPr lang="en-US" sz="1400" dirty="0"/>
              <a:t>– Bacteria, viruses, </a:t>
            </a:r>
            <a:r>
              <a:rPr lang="en-US" sz="1400" dirty="0" err="1"/>
              <a:t>moulds</a:t>
            </a:r>
            <a:r>
              <a:rPr lang="en-US" sz="1400" dirty="0"/>
              <a:t>, yeasts, algae, parasitic protozoa </a:t>
            </a:r>
            <a:r>
              <a:rPr lang="en-IE" sz="1400" dirty="0"/>
              <a:t>and </a:t>
            </a:r>
            <a:r>
              <a:rPr lang="en-IE" sz="1400" dirty="0" err="1"/>
              <a:t>helminths</a:t>
            </a:r>
            <a:r>
              <a:rPr lang="en-IE" sz="1400" dirty="0"/>
              <a:t>;</a:t>
            </a:r>
          </a:p>
          <a:p>
            <a:r>
              <a:rPr lang="en-IE" sz="1400" dirty="0"/>
              <a:t>– Their toxins/metabolites;</a:t>
            </a:r>
            <a:r>
              <a:rPr lang="en-US" sz="1400" dirty="0"/>
              <a:t> </a:t>
            </a:r>
            <a:endParaRPr lang="en-IE" sz="1400" dirty="0"/>
          </a:p>
        </p:txBody>
      </p:sp>
      <p:sp>
        <p:nvSpPr>
          <p:cNvPr id="5" name="Rounded Rectangle 4"/>
          <p:cNvSpPr/>
          <p:nvPr/>
        </p:nvSpPr>
        <p:spPr>
          <a:xfrm>
            <a:off x="499730" y="3356348"/>
            <a:ext cx="3072809" cy="733647"/>
          </a:xfrm>
          <a:prstGeom prst="roundRect">
            <a:avLst/>
          </a:prstGeom>
          <a:solidFill>
            <a:schemeClr val="accent1">
              <a:alpha val="66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Epidemiological knowledge</a:t>
            </a:r>
          </a:p>
        </p:txBody>
      </p:sp>
      <p:sp>
        <p:nvSpPr>
          <p:cNvPr id="6" name="Rounded Rectangle 5"/>
          <p:cNvSpPr/>
          <p:nvPr/>
        </p:nvSpPr>
        <p:spPr>
          <a:xfrm>
            <a:off x="4460552" y="3356347"/>
            <a:ext cx="3072809" cy="733647"/>
          </a:xfrm>
          <a:prstGeom prst="roundRect">
            <a:avLst/>
          </a:prstGeom>
          <a:solidFill>
            <a:schemeClr val="accent1">
              <a:lumMod val="40000"/>
              <a:lumOff val="6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Analytical constraints</a:t>
            </a:r>
          </a:p>
        </p:txBody>
      </p:sp>
      <p:sp>
        <p:nvSpPr>
          <p:cNvPr id="7" name="Rounded Rectangle 6"/>
          <p:cNvSpPr/>
          <p:nvPr/>
        </p:nvSpPr>
        <p:spPr>
          <a:xfrm>
            <a:off x="1387743" y="4292013"/>
            <a:ext cx="3072809" cy="733647"/>
          </a:xfrm>
          <a:prstGeom prst="roundRect">
            <a:avLst/>
          </a:prstGeom>
          <a:solidFill>
            <a:schemeClr val="accent2">
              <a:alpha val="66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Economic feasibility</a:t>
            </a:r>
          </a:p>
        </p:txBody>
      </p:sp>
      <p:sp>
        <p:nvSpPr>
          <p:cNvPr id="8" name="Rounded Rectangle 7"/>
          <p:cNvSpPr/>
          <p:nvPr/>
        </p:nvSpPr>
        <p:spPr>
          <a:xfrm>
            <a:off x="5273748" y="4343516"/>
            <a:ext cx="3072809" cy="733647"/>
          </a:xfrm>
          <a:prstGeom prst="roundRect">
            <a:avLst/>
          </a:prstGeom>
          <a:solidFill>
            <a:schemeClr val="accent2">
              <a:lumMod val="75000"/>
              <a:alpha val="66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Political pressure</a:t>
            </a:r>
          </a:p>
        </p:txBody>
      </p:sp>
    </p:spTree>
    <p:extLst>
      <p:ext uri="{BB962C8B-B14F-4D97-AF65-F5344CB8AC3E}">
        <p14:creationId xmlns:p14="http://schemas.microsoft.com/office/powerpoint/2010/main" val="45533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01554452"/>
              </p:ext>
            </p:extLst>
          </p:nvPr>
        </p:nvGraphicFramePr>
        <p:xfrm>
          <a:off x="1524000" y="106737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own Arrow 10"/>
          <p:cNvSpPr/>
          <p:nvPr/>
        </p:nvSpPr>
        <p:spPr>
          <a:xfrm>
            <a:off x="2998381" y="4742107"/>
            <a:ext cx="276447" cy="287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Down Arrow 11"/>
          <p:cNvSpPr/>
          <p:nvPr/>
        </p:nvSpPr>
        <p:spPr>
          <a:xfrm>
            <a:off x="6415112" y="4745645"/>
            <a:ext cx="276447" cy="287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ounded Rectangle 12"/>
          <p:cNvSpPr/>
          <p:nvPr/>
        </p:nvSpPr>
        <p:spPr>
          <a:xfrm>
            <a:off x="1711840" y="5135516"/>
            <a:ext cx="5911702" cy="1063256"/>
          </a:xfrm>
          <a:prstGeom prst="roundRect">
            <a:avLst/>
          </a:prstGeom>
          <a:solidFill>
            <a:schemeClr val="accent1">
              <a:alpha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E" b="1" dirty="0"/>
              <a:t>Through chain food safety management </a:t>
            </a:r>
          </a:p>
          <a:p>
            <a:pPr lvl="0" algn="ctr"/>
            <a:r>
              <a:rPr lang="en-IE" b="1" dirty="0"/>
              <a:t>(production, processing, food handling controls)</a:t>
            </a:r>
          </a:p>
        </p:txBody>
      </p:sp>
      <p:sp>
        <p:nvSpPr>
          <p:cNvPr id="14"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4000" dirty="0">
                <a:solidFill>
                  <a:srgbClr val="2D4191"/>
                </a:solidFill>
              </a:rPr>
              <a:t>Microbiological criteria</a:t>
            </a:r>
          </a:p>
        </p:txBody>
      </p:sp>
    </p:spTree>
    <p:extLst>
      <p:ext uri="{BB962C8B-B14F-4D97-AF65-F5344CB8AC3E}">
        <p14:creationId xmlns:p14="http://schemas.microsoft.com/office/powerpoint/2010/main" val="3507961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843" t="16167" r="1944" b="39617"/>
          <a:stretch/>
        </p:blipFill>
        <p:spPr bwMode="auto">
          <a:xfrm>
            <a:off x="345077" y="4696616"/>
            <a:ext cx="4288904" cy="1719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4000" dirty="0">
                <a:solidFill>
                  <a:srgbClr val="2D4191"/>
                </a:solidFill>
              </a:rPr>
              <a:t>Microbiological criteria</a:t>
            </a:r>
          </a:p>
        </p:txBody>
      </p:sp>
      <p:sp>
        <p:nvSpPr>
          <p:cNvPr id="3" name="Rectangle 2"/>
          <p:cNvSpPr/>
          <p:nvPr/>
        </p:nvSpPr>
        <p:spPr>
          <a:xfrm>
            <a:off x="489098" y="1210745"/>
            <a:ext cx="6464596" cy="830997"/>
          </a:xfrm>
          <a:prstGeom prst="rect">
            <a:avLst/>
          </a:prstGeom>
        </p:spPr>
        <p:txBody>
          <a:bodyPr wrap="square">
            <a:spAutoFit/>
          </a:bodyPr>
          <a:lstStyle/>
          <a:p>
            <a:r>
              <a:rPr lang="en-IE" sz="2800" b="1" dirty="0"/>
              <a:t>The European experience</a:t>
            </a:r>
          </a:p>
          <a:p>
            <a:pPr lvl="1"/>
            <a:r>
              <a:rPr lang="en-US" dirty="0"/>
              <a:t> 	</a:t>
            </a:r>
            <a:r>
              <a:rPr lang="en-US" sz="2000" b="1" dirty="0">
                <a:solidFill>
                  <a:schemeClr val="accent1"/>
                </a:solidFill>
              </a:rPr>
              <a:t>Regulation 2073/2005 in force since Jan 1, 2006</a:t>
            </a:r>
            <a:endParaRPr lang="en-US" b="1" dirty="0">
              <a:solidFill>
                <a:schemeClr val="accent1"/>
              </a:solidFill>
            </a:endParaRPr>
          </a:p>
        </p:txBody>
      </p:sp>
      <p:sp>
        <p:nvSpPr>
          <p:cNvPr id="4" name="Rectangle 3"/>
          <p:cNvSpPr/>
          <p:nvPr/>
        </p:nvSpPr>
        <p:spPr>
          <a:xfrm>
            <a:off x="804268" y="2987766"/>
            <a:ext cx="3370521" cy="701749"/>
          </a:xfrm>
          <a:prstGeom prst="rect">
            <a:avLst/>
          </a:prstGeom>
          <a:ln w="25400"/>
        </p:spPr>
        <p:style>
          <a:lnRef idx="2">
            <a:schemeClr val="accent2"/>
          </a:lnRef>
          <a:fillRef idx="1">
            <a:schemeClr val="lt1"/>
          </a:fillRef>
          <a:effectRef idx="0">
            <a:schemeClr val="accent2"/>
          </a:effectRef>
          <a:fontRef idx="minor">
            <a:schemeClr val="dk1"/>
          </a:fontRef>
        </p:style>
        <p:txBody>
          <a:bodyPr rtlCol="0" anchor="ctr"/>
          <a:lstStyle/>
          <a:p>
            <a:pPr algn="ctr"/>
            <a:r>
              <a:rPr lang="en-IE" dirty="0"/>
              <a:t>Chapter 1 – Food Safety criteria</a:t>
            </a:r>
          </a:p>
        </p:txBody>
      </p:sp>
      <p:grpSp>
        <p:nvGrpSpPr>
          <p:cNvPr id="7" name="Group 6"/>
          <p:cNvGrpSpPr/>
          <p:nvPr/>
        </p:nvGrpSpPr>
        <p:grpSpPr>
          <a:xfrm>
            <a:off x="1373327" y="3498978"/>
            <a:ext cx="7770672" cy="1323439"/>
            <a:chOff x="1160685" y="3020496"/>
            <a:chExt cx="7770672" cy="1323439"/>
          </a:xfrm>
        </p:grpSpPr>
        <p:sp>
          <p:nvSpPr>
            <p:cNvPr id="10" name="Rectangle 9"/>
            <p:cNvSpPr/>
            <p:nvPr/>
          </p:nvSpPr>
          <p:spPr>
            <a:xfrm>
              <a:off x="1160685" y="3331518"/>
              <a:ext cx="3654056" cy="701749"/>
            </a:xfrm>
            <a:prstGeom prst="rect">
              <a:avLst/>
            </a:prstGeom>
            <a:ln w="25400"/>
          </p:spPr>
          <p:style>
            <a:lnRef idx="2">
              <a:schemeClr val="accent2"/>
            </a:lnRef>
            <a:fillRef idx="1">
              <a:schemeClr val="lt1"/>
            </a:fillRef>
            <a:effectRef idx="0">
              <a:schemeClr val="accent2"/>
            </a:effectRef>
            <a:fontRef idx="minor">
              <a:schemeClr val="dk1"/>
            </a:fontRef>
          </p:style>
          <p:txBody>
            <a:bodyPr rtlCol="0" anchor="ctr"/>
            <a:lstStyle/>
            <a:p>
              <a:pPr algn="ctr"/>
              <a:r>
                <a:rPr lang="en-IE" dirty="0">
                  <a:solidFill>
                    <a:schemeClr val="dk1"/>
                  </a:solidFill>
                </a:rPr>
                <a:t>Chapter 2 – Process hygiene criteria</a:t>
              </a:r>
            </a:p>
          </p:txBody>
        </p:sp>
        <p:sp>
          <p:nvSpPr>
            <p:cNvPr id="5" name="TextBox 4"/>
            <p:cNvSpPr txBox="1"/>
            <p:nvPr/>
          </p:nvSpPr>
          <p:spPr>
            <a:xfrm>
              <a:off x="5029162" y="3020496"/>
              <a:ext cx="3902195" cy="1323439"/>
            </a:xfrm>
            <a:prstGeom prst="rect">
              <a:avLst/>
            </a:prstGeom>
            <a:noFill/>
          </p:spPr>
          <p:txBody>
            <a:bodyPr wrap="square" rtlCol="0">
              <a:spAutoFit/>
            </a:bodyPr>
            <a:lstStyle/>
            <a:p>
              <a:pPr marL="285750" indent="-285750">
                <a:buFontTx/>
                <a:buChar char="-"/>
              </a:pPr>
              <a:r>
                <a:rPr lang="en-IE" sz="1600" dirty="0"/>
                <a:t>Meat and products thereof</a:t>
              </a:r>
            </a:p>
            <a:p>
              <a:pPr marL="285750" indent="-285750">
                <a:buFontTx/>
                <a:buChar char="-"/>
              </a:pPr>
              <a:r>
                <a:rPr lang="en-IE" sz="1600" dirty="0"/>
                <a:t>Milk and dairy products</a:t>
              </a:r>
            </a:p>
            <a:p>
              <a:pPr marL="285750" indent="-285750">
                <a:buFontTx/>
                <a:buChar char="-"/>
              </a:pPr>
              <a:r>
                <a:rPr lang="en-IE" sz="1600" dirty="0"/>
                <a:t>Egg products</a:t>
              </a:r>
            </a:p>
            <a:p>
              <a:pPr marL="285750" indent="-285750">
                <a:buFontTx/>
                <a:buChar char="-"/>
              </a:pPr>
              <a:r>
                <a:rPr lang="en-IE" sz="1600" dirty="0"/>
                <a:t>Fishery products</a:t>
              </a:r>
            </a:p>
            <a:p>
              <a:pPr marL="285750" indent="-285750">
                <a:buFontTx/>
                <a:buChar char="-"/>
              </a:pPr>
              <a:r>
                <a:rPr lang="en-US" sz="1600" dirty="0"/>
                <a:t>Vegetables, fruits and products thereof</a:t>
              </a:r>
              <a:endParaRPr lang="en-IE" sz="1600" dirty="0"/>
            </a:p>
          </p:txBody>
        </p:sp>
        <p:sp>
          <p:nvSpPr>
            <p:cNvPr id="6" name="Left Brace 5"/>
            <p:cNvSpPr/>
            <p:nvPr/>
          </p:nvSpPr>
          <p:spPr>
            <a:xfrm>
              <a:off x="4857274" y="3031130"/>
              <a:ext cx="171890" cy="130217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sp>
        <p:nvSpPr>
          <p:cNvPr id="2" name="TextBox 1"/>
          <p:cNvSpPr txBox="1"/>
          <p:nvPr/>
        </p:nvSpPr>
        <p:spPr>
          <a:xfrm>
            <a:off x="4805870" y="6134983"/>
            <a:ext cx="5911702" cy="307777"/>
          </a:xfrm>
          <a:prstGeom prst="rect">
            <a:avLst/>
          </a:prstGeom>
          <a:noFill/>
        </p:spPr>
        <p:txBody>
          <a:bodyPr wrap="square" rtlCol="0">
            <a:spAutoFit/>
          </a:bodyPr>
          <a:lstStyle/>
          <a:p>
            <a:r>
              <a:rPr lang="en-IE" sz="1400" dirty="0">
                <a:solidFill>
                  <a:schemeClr val="bg2">
                    <a:lumMod val="50000"/>
                  </a:schemeClr>
                </a:solidFill>
                <a:hlinkClick r:id="rId4"/>
              </a:rPr>
              <a:t>https://www.fsai.ie/uploadedFiles/Reg2073_2005(1).pdf</a:t>
            </a:r>
            <a:endParaRPr lang="en-IE" sz="1400" dirty="0">
              <a:solidFill>
                <a:schemeClr val="bg2">
                  <a:lumMod val="50000"/>
                </a:schemeClr>
              </a:solidFill>
            </a:endParaRPr>
          </a:p>
        </p:txBody>
      </p:sp>
      <p:sp>
        <p:nvSpPr>
          <p:cNvPr id="12" name="Rectangle 11"/>
          <p:cNvSpPr/>
          <p:nvPr/>
        </p:nvSpPr>
        <p:spPr>
          <a:xfrm>
            <a:off x="574161" y="2116425"/>
            <a:ext cx="805949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This Commission Regulation lays down food safety and process hygiene criteria for specific combinations of foodstuffs and microorganisms, their toxins or metabolites.</a:t>
            </a:r>
          </a:p>
        </p:txBody>
      </p:sp>
    </p:spTree>
    <p:extLst>
      <p:ext uri="{BB962C8B-B14F-4D97-AF65-F5344CB8AC3E}">
        <p14:creationId xmlns:p14="http://schemas.microsoft.com/office/powerpoint/2010/main" val="35136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4000" dirty="0">
                <a:solidFill>
                  <a:srgbClr val="2D4191"/>
                </a:solidFill>
              </a:rPr>
              <a:t>Microbiological criteria</a:t>
            </a:r>
          </a:p>
        </p:txBody>
      </p:sp>
      <p:sp>
        <p:nvSpPr>
          <p:cNvPr id="3" name="Rectangle 2"/>
          <p:cNvSpPr/>
          <p:nvPr/>
        </p:nvSpPr>
        <p:spPr>
          <a:xfrm>
            <a:off x="489096" y="849223"/>
            <a:ext cx="8218969" cy="1615827"/>
          </a:xfrm>
          <a:prstGeom prst="rect">
            <a:avLst/>
          </a:prstGeom>
        </p:spPr>
        <p:txBody>
          <a:bodyPr wrap="square">
            <a:spAutoFit/>
          </a:bodyPr>
          <a:lstStyle/>
          <a:p>
            <a:r>
              <a:rPr lang="en-IE" sz="2800" b="1" dirty="0"/>
              <a:t>Turkey</a:t>
            </a:r>
          </a:p>
          <a:p>
            <a:pPr lvl="1"/>
            <a:endParaRPr lang="en-IE" sz="1100" b="1" dirty="0"/>
          </a:p>
          <a:p>
            <a:pPr marL="265113" lvl="1" algn="r"/>
            <a:r>
              <a:rPr lang="en-US" sz="2000" b="1" dirty="0">
                <a:solidFill>
                  <a:schemeClr val="accent1"/>
                </a:solidFill>
              </a:rPr>
              <a:t>Law No 5996: Veterinary services, Plant Health, Food and Feed </a:t>
            </a:r>
          </a:p>
          <a:p>
            <a:pPr marL="265113" lvl="1" algn="r"/>
            <a:r>
              <a:rPr lang="en-US" sz="2000" b="1" dirty="0">
                <a:solidFill>
                  <a:schemeClr val="accent1"/>
                </a:solidFill>
              </a:rPr>
              <a:t>Turkish Food Codex – Regulation on Microbiological Criteria </a:t>
            </a:r>
          </a:p>
          <a:p>
            <a:pPr marL="265113" lvl="1" algn="r"/>
            <a:r>
              <a:rPr lang="en-US" sz="2000" b="1" dirty="0">
                <a:solidFill>
                  <a:schemeClr val="accent1"/>
                </a:solidFill>
              </a:rPr>
              <a:t>(OG: 29/12/2011; 28157)</a:t>
            </a:r>
            <a:endParaRPr lang="en-US" dirty="0"/>
          </a:p>
        </p:txBody>
      </p:sp>
      <p:sp>
        <p:nvSpPr>
          <p:cNvPr id="4" name="Rectangle 3"/>
          <p:cNvSpPr/>
          <p:nvPr/>
        </p:nvSpPr>
        <p:spPr>
          <a:xfrm>
            <a:off x="866761" y="3360790"/>
            <a:ext cx="3654056" cy="701749"/>
          </a:xfrm>
          <a:prstGeom prst="rect">
            <a:avLst/>
          </a:prstGeom>
          <a:ln w="25400"/>
        </p:spPr>
        <p:style>
          <a:lnRef idx="2">
            <a:schemeClr val="accent2"/>
          </a:lnRef>
          <a:fillRef idx="1">
            <a:schemeClr val="lt1"/>
          </a:fillRef>
          <a:effectRef idx="0">
            <a:schemeClr val="accent2"/>
          </a:effectRef>
          <a:fontRef idx="minor">
            <a:schemeClr val="dk1"/>
          </a:fontRef>
        </p:style>
        <p:txBody>
          <a:bodyPr rtlCol="0" anchor="ctr"/>
          <a:lstStyle/>
          <a:p>
            <a:pPr algn="ctr"/>
            <a:r>
              <a:rPr lang="en-IE" dirty="0"/>
              <a:t>Annex 1 – Food Safety criteria</a:t>
            </a:r>
          </a:p>
        </p:txBody>
      </p:sp>
      <p:sp>
        <p:nvSpPr>
          <p:cNvPr id="10" name="Rectangle 9"/>
          <p:cNvSpPr/>
          <p:nvPr/>
        </p:nvSpPr>
        <p:spPr>
          <a:xfrm>
            <a:off x="866761" y="4232648"/>
            <a:ext cx="3654056" cy="701749"/>
          </a:xfrm>
          <a:prstGeom prst="rect">
            <a:avLst/>
          </a:prstGeom>
          <a:ln w="25400"/>
        </p:spPr>
        <p:style>
          <a:lnRef idx="2">
            <a:schemeClr val="accent2"/>
          </a:lnRef>
          <a:fillRef idx="1">
            <a:schemeClr val="lt1"/>
          </a:fillRef>
          <a:effectRef idx="0">
            <a:schemeClr val="accent2"/>
          </a:effectRef>
          <a:fontRef idx="minor">
            <a:schemeClr val="dk1"/>
          </a:fontRef>
        </p:style>
        <p:txBody>
          <a:bodyPr rtlCol="0" anchor="ctr"/>
          <a:lstStyle/>
          <a:p>
            <a:pPr algn="ctr"/>
            <a:r>
              <a:rPr lang="en-IE" dirty="0">
                <a:solidFill>
                  <a:schemeClr val="dk1"/>
                </a:solidFill>
              </a:rPr>
              <a:t>Annex 2 – Process hygiene criteria</a:t>
            </a:r>
          </a:p>
        </p:txBody>
      </p:sp>
      <p:sp>
        <p:nvSpPr>
          <p:cNvPr id="15" name="Rectangle 14"/>
          <p:cNvSpPr/>
          <p:nvPr/>
        </p:nvSpPr>
        <p:spPr>
          <a:xfrm>
            <a:off x="866761" y="5109021"/>
            <a:ext cx="3654056" cy="701749"/>
          </a:xfrm>
          <a:prstGeom prst="rect">
            <a:avLst/>
          </a:prstGeom>
          <a:ln w="25400"/>
        </p:spPr>
        <p:style>
          <a:lnRef idx="2">
            <a:schemeClr val="accent2"/>
          </a:lnRef>
          <a:fillRef idx="1">
            <a:schemeClr val="lt1"/>
          </a:fillRef>
          <a:effectRef idx="0">
            <a:schemeClr val="accent2"/>
          </a:effectRef>
          <a:fontRef idx="minor">
            <a:schemeClr val="dk1"/>
          </a:fontRef>
        </p:style>
        <p:txBody>
          <a:bodyPr rtlCol="0" anchor="ctr"/>
          <a:lstStyle/>
          <a:p>
            <a:pPr algn="ctr"/>
            <a:r>
              <a:rPr lang="en-IE" dirty="0">
                <a:solidFill>
                  <a:schemeClr val="dk1"/>
                </a:solidFill>
              </a:rPr>
              <a:t>Annex 3 – Limits of Pathogens Microorganisms</a:t>
            </a:r>
          </a:p>
        </p:txBody>
      </p:sp>
      <p:grpSp>
        <p:nvGrpSpPr>
          <p:cNvPr id="7" name="Group 6"/>
          <p:cNvGrpSpPr/>
          <p:nvPr/>
        </p:nvGrpSpPr>
        <p:grpSpPr>
          <a:xfrm>
            <a:off x="4570183" y="4019998"/>
            <a:ext cx="3510526" cy="1169551"/>
            <a:chOff x="5399557" y="4700510"/>
            <a:chExt cx="3510526" cy="1169551"/>
          </a:xfrm>
        </p:grpSpPr>
        <p:sp>
          <p:nvSpPr>
            <p:cNvPr id="5" name="TextBox 4"/>
            <p:cNvSpPr txBox="1"/>
            <p:nvPr/>
          </p:nvSpPr>
          <p:spPr>
            <a:xfrm>
              <a:off x="5571446" y="4700510"/>
              <a:ext cx="3338637" cy="1169551"/>
            </a:xfrm>
            <a:prstGeom prst="rect">
              <a:avLst/>
            </a:prstGeom>
            <a:noFill/>
          </p:spPr>
          <p:txBody>
            <a:bodyPr wrap="square" rtlCol="0">
              <a:spAutoFit/>
            </a:bodyPr>
            <a:lstStyle/>
            <a:p>
              <a:pPr marL="285750" indent="-285750">
                <a:buFontTx/>
                <a:buChar char="-"/>
              </a:pPr>
              <a:r>
                <a:rPr lang="en-IE" sz="1400" dirty="0"/>
                <a:t>Meat and products</a:t>
              </a:r>
            </a:p>
            <a:p>
              <a:pPr marL="285750" indent="-285750">
                <a:buFontTx/>
                <a:buChar char="-"/>
              </a:pPr>
              <a:r>
                <a:rPr lang="en-IE" sz="1400" dirty="0"/>
                <a:t>Milk and dairy products</a:t>
              </a:r>
            </a:p>
            <a:p>
              <a:pPr marL="285750" indent="-285750">
                <a:buFontTx/>
                <a:buChar char="-"/>
              </a:pPr>
              <a:r>
                <a:rPr lang="en-IE" sz="1400" dirty="0"/>
                <a:t>Egg products</a:t>
              </a:r>
            </a:p>
            <a:p>
              <a:pPr marL="285750" indent="-285750">
                <a:buFontTx/>
                <a:buChar char="-"/>
              </a:pPr>
              <a:r>
                <a:rPr lang="en-IE" sz="1400" dirty="0"/>
                <a:t>Water products</a:t>
              </a:r>
            </a:p>
            <a:p>
              <a:pPr marL="285750" indent="-285750">
                <a:buFontTx/>
                <a:buChar char="-"/>
              </a:pPr>
              <a:r>
                <a:rPr lang="en-US" sz="1400" dirty="0"/>
                <a:t>Fruits, vegetables and their products</a:t>
              </a:r>
              <a:endParaRPr lang="en-IE" sz="1400" dirty="0"/>
            </a:p>
          </p:txBody>
        </p:sp>
        <p:sp>
          <p:nvSpPr>
            <p:cNvPr id="6" name="Left Brace 5"/>
            <p:cNvSpPr/>
            <p:nvPr/>
          </p:nvSpPr>
          <p:spPr>
            <a:xfrm>
              <a:off x="5399557" y="4721777"/>
              <a:ext cx="171890" cy="112701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880" t="22884" r="17915" b="55941"/>
          <a:stretch/>
        </p:blipFill>
        <p:spPr bwMode="auto">
          <a:xfrm>
            <a:off x="5177639" y="5219378"/>
            <a:ext cx="3530426" cy="11898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50619" y="2477947"/>
            <a:ext cx="769797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dk1"/>
                </a:solidFill>
              </a:rPr>
              <a:t>This Regulation covers microbiological criteria for foodstuffs and the mandatory rules to be complied with and to be implemented by food business operators.</a:t>
            </a:r>
            <a:endParaRPr lang="en-IE" dirty="0">
              <a:solidFill>
                <a:schemeClr val="dk1"/>
              </a:solidFill>
            </a:endParaRPr>
          </a:p>
        </p:txBody>
      </p:sp>
      <p:sp>
        <p:nvSpPr>
          <p:cNvPr id="9" name="TextBox 8"/>
          <p:cNvSpPr txBox="1"/>
          <p:nvPr/>
        </p:nvSpPr>
        <p:spPr>
          <a:xfrm>
            <a:off x="393405" y="6464603"/>
            <a:ext cx="6847367" cy="307777"/>
          </a:xfrm>
          <a:prstGeom prst="rect">
            <a:avLst/>
          </a:prstGeom>
          <a:noFill/>
        </p:spPr>
        <p:txBody>
          <a:bodyPr wrap="square" rtlCol="0">
            <a:spAutoFit/>
          </a:bodyPr>
          <a:lstStyle/>
          <a:p>
            <a:r>
              <a:rPr lang="en-IE" sz="1400" dirty="0">
                <a:solidFill>
                  <a:schemeClr val="bg2">
                    <a:lumMod val="50000"/>
                  </a:schemeClr>
                </a:solidFill>
                <a:hlinkClick r:id="rId4"/>
              </a:rPr>
              <a:t>https://www.tarim.gov.tr/Belgeler/ENG/Legislation/regulation_microbiological_criteria.pdf</a:t>
            </a:r>
            <a:endParaRPr lang="en-IE" sz="1400" dirty="0">
              <a:solidFill>
                <a:schemeClr val="bg2">
                  <a:lumMod val="50000"/>
                </a:schemeClr>
              </a:solidFill>
            </a:endParaRPr>
          </a:p>
        </p:txBody>
      </p:sp>
    </p:spTree>
    <p:extLst>
      <p:ext uri="{BB962C8B-B14F-4D97-AF65-F5344CB8AC3E}">
        <p14:creationId xmlns:p14="http://schemas.microsoft.com/office/powerpoint/2010/main" val="3274211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4000" dirty="0">
                <a:solidFill>
                  <a:srgbClr val="2D4191"/>
                </a:solidFill>
              </a:rPr>
              <a:t>Microbiological criteria</a:t>
            </a:r>
          </a:p>
        </p:txBody>
      </p:sp>
      <p:sp>
        <p:nvSpPr>
          <p:cNvPr id="3" name="Rectangle 2"/>
          <p:cNvSpPr/>
          <p:nvPr/>
        </p:nvSpPr>
        <p:spPr>
          <a:xfrm>
            <a:off x="489097" y="1040617"/>
            <a:ext cx="7485322" cy="1277273"/>
          </a:xfrm>
          <a:prstGeom prst="rect">
            <a:avLst/>
          </a:prstGeom>
        </p:spPr>
        <p:txBody>
          <a:bodyPr wrap="square">
            <a:spAutoFit/>
          </a:bodyPr>
          <a:lstStyle/>
          <a:p>
            <a:r>
              <a:rPr lang="en-IE" sz="2800" b="1" dirty="0"/>
              <a:t>Australia and New Zealand</a:t>
            </a:r>
          </a:p>
          <a:p>
            <a:endParaRPr lang="en-IE" sz="1100" b="1" dirty="0"/>
          </a:p>
          <a:p>
            <a:pPr lvl="1"/>
            <a:r>
              <a:rPr lang="en-US" dirty="0"/>
              <a:t> </a:t>
            </a:r>
            <a:r>
              <a:rPr lang="en-US" sz="2000" b="1" dirty="0">
                <a:solidFill>
                  <a:schemeClr val="accent1"/>
                </a:solidFill>
              </a:rPr>
              <a:t>Compendium of Microbiological Criteria for Food (January 2018)</a:t>
            </a:r>
            <a:endParaRPr lang="en-US" b="1" dirty="0">
              <a:solidFill>
                <a:schemeClr val="accent1"/>
              </a:solidFill>
            </a:endParaRPr>
          </a:p>
          <a:p>
            <a:endParaRPr lang="en-US" dirty="0"/>
          </a:p>
        </p:txBody>
      </p:sp>
      <p:sp>
        <p:nvSpPr>
          <p:cNvPr id="15" name="Rectangle 14"/>
          <p:cNvSpPr/>
          <p:nvPr/>
        </p:nvSpPr>
        <p:spPr>
          <a:xfrm>
            <a:off x="2045630" y="5217263"/>
            <a:ext cx="4014928" cy="701749"/>
          </a:xfrm>
          <a:prstGeom prst="rect">
            <a:avLst/>
          </a:prstGeom>
          <a:ln w="25400"/>
        </p:spPr>
        <p:style>
          <a:lnRef idx="2">
            <a:schemeClr val="accent2"/>
          </a:lnRef>
          <a:fillRef idx="1">
            <a:schemeClr val="lt1"/>
          </a:fillRef>
          <a:effectRef idx="0">
            <a:schemeClr val="accent2"/>
          </a:effectRef>
          <a:fontRef idx="minor">
            <a:schemeClr val="dk1"/>
          </a:fontRef>
        </p:style>
        <p:txBody>
          <a:bodyPr rtlCol="0" anchor="ctr"/>
          <a:lstStyle/>
          <a:p>
            <a:r>
              <a:rPr lang="en-IE" dirty="0">
                <a:solidFill>
                  <a:schemeClr val="dk1"/>
                </a:solidFill>
              </a:rPr>
              <a:t>Appendix 1 – Pathogens </a:t>
            </a:r>
          </a:p>
          <a:p>
            <a:r>
              <a:rPr lang="en-IE" dirty="0"/>
              <a:t>Appendix 2 – Indicator  microorganisms </a:t>
            </a:r>
            <a:endParaRPr lang="en-IE" dirty="0">
              <a:solidFill>
                <a:schemeClr val="dk1"/>
              </a:solidFill>
            </a:endParaRPr>
          </a:p>
        </p:txBody>
      </p:sp>
      <p:graphicFrame>
        <p:nvGraphicFramePr>
          <p:cNvPr id="2" name="Diagram 1"/>
          <p:cNvGraphicFramePr/>
          <p:nvPr>
            <p:extLst>
              <p:ext uri="{D42A27DB-BD31-4B8C-83A1-F6EECF244321}">
                <p14:modId xmlns:p14="http://schemas.microsoft.com/office/powerpoint/2010/main" val="2360711333"/>
              </p:ext>
            </p:extLst>
          </p:nvPr>
        </p:nvGraphicFramePr>
        <p:xfrm>
          <a:off x="1142540" y="3390617"/>
          <a:ext cx="6395290" cy="2244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89097" y="2193174"/>
            <a:ext cx="833877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This compendium brings together information on pathogens and indicator organisms significant to food safety; microbiological guideline criteria for ready-to-eat foods, and process hygiene criteria that have been established for specific food commodities.</a:t>
            </a:r>
            <a:endParaRPr lang="en-IE" dirty="0"/>
          </a:p>
        </p:txBody>
      </p:sp>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889" t="10481" r="63345" b="30449"/>
          <a:stretch/>
        </p:blipFill>
        <p:spPr bwMode="auto">
          <a:xfrm>
            <a:off x="7592654" y="4040361"/>
            <a:ext cx="1377923" cy="1995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9488" y="6217817"/>
            <a:ext cx="8668387" cy="523220"/>
          </a:xfrm>
          <a:prstGeom prst="rect">
            <a:avLst/>
          </a:prstGeom>
          <a:noFill/>
        </p:spPr>
        <p:txBody>
          <a:bodyPr wrap="square" rtlCol="0">
            <a:spAutoFit/>
          </a:bodyPr>
          <a:lstStyle/>
          <a:p>
            <a:r>
              <a:rPr lang="en-IE" sz="1400" dirty="0">
                <a:hlinkClick r:id="rId9"/>
              </a:rPr>
              <a:t>http://www.foodstandards.gov.au/publications/Documents/Compedium%20of%20Microbiological%20Criteria/Compendium_revised-jan-2018.pdf</a:t>
            </a:r>
            <a:endParaRPr lang="en-IE" sz="1400" dirty="0"/>
          </a:p>
        </p:txBody>
      </p:sp>
    </p:spTree>
    <p:extLst>
      <p:ext uri="{BB962C8B-B14F-4D97-AF65-F5344CB8AC3E}">
        <p14:creationId xmlns:p14="http://schemas.microsoft.com/office/powerpoint/2010/main" val="3676404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8344" y="2368850"/>
            <a:ext cx="3413563" cy="3139321"/>
          </a:xfrm>
          <a:prstGeom prst="rect">
            <a:avLst/>
          </a:prstGeom>
        </p:spPr>
        <p:txBody>
          <a:bodyPr wrap="none">
            <a:spAutoFit/>
          </a:bodyPr>
          <a:lstStyle/>
          <a:p>
            <a:r>
              <a:rPr lang="en-IE" b="1" dirty="0"/>
              <a:t>FOOD CATEGORIES</a:t>
            </a:r>
          </a:p>
          <a:p>
            <a:r>
              <a:rPr lang="en-IE" b="1" dirty="0"/>
              <a:t> </a:t>
            </a:r>
            <a:r>
              <a:rPr lang="en-IE" dirty="0"/>
              <a:t>- Beverages</a:t>
            </a:r>
          </a:p>
          <a:p>
            <a:r>
              <a:rPr lang="en-IE" dirty="0"/>
              <a:t> - Dairy</a:t>
            </a:r>
          </a:p>
          <a:p>
            <a:r>
              <a:rPr lang="en-IE" dirty="0"/>
              <a:t> - Egg products</a:t>
            </a:r>
          </a:p>
          <a:p>
            <a:r>
              <a:rPr lang="en-IE" dirty="0"/>
              <a:t> - Grain-based products</a:t>
            </a:r>
          </a:p>
          <a:p>
            <a:r>
              <a:rPr lang="en-IE" dirty="0"/>
              <a:t> - Meals and entrees</a:t>
            </a:r>
          </a:p>
          <a:p>
            <a:r>
              <a:rPr lang="en-IE" dirty="0"/>
              <a:t> - Meat, pork, poultry products</a:t>
            </a:r>
          </a:p>
          <a:p>
            <a:r>
              <a:rPr lang="en-IE" dirty="0"/>
              <a:t> - Nuts and nut butters</a:t>
            </a:r>
          </a:p>
          <a:p>
            <a:r>
              <a:rPr lang="en-IE" dirty="0"/>
              <a:t> - Produce</a:t>
            </a:r>
          </a:p>
          <a:p>
            <a:r>
              <a:rPr lang="en-IE" dirty="0"/>
              <a:t> - Seafood</a:t>
            </a:r>
          </a:p>
          <a:p>
            <a:r>
              <a:rPr lang="en-IE" dirty="0"/>
              <a:t> - Spices and herbs, coffee and tea</a:t>
            </a:r>
          </a:p>
        </p:txBody>
      </p:sp>
      <p:sp>
        <p:nvSpPr>
          <p:cNvPr id="4"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4000" dirty="0">
                <a:solidFill>
                  <a:srgbClr val="2D4191"/>
                </a:solidFill>
              </a:rPr>
              <a:t>Microbiological criteria</a:t>
            </a:r>
          </a:p>
        </p:txBody>
      </p:sp>
      <p:sp>
        <p:nvSpPr>
          <p:cNvPr id="5" name="Rectangle 4"/>
          <p:cNvSpPr/>
          <p:nvPr/>
        </p:nvSpPr>
        <p:spPr>
          <a:xfrm>
            <a:off x="489097" y="1040617"/>
            <a:ext cx="4072270" cy="1354217"/>
          </a:xfrm>
          <a:prstGeom prst="rect">
            <a:avLst/>
          </a:prstGeom>
        </p:spPr>
        <p:txBody>
          <a:bodyPr wrap="square">
            <a:spAutoFit/>
          </a:bodyPr>
          <a:lstStyle/>
          <a:p>
            <a:r>
              <a:rPr lang="en-IE" sz="2800" b="1" dirty="0"/>
              <a:t>USA</a:t>
            </a:r>
          </a:p>
          <a:p>
            <a:pPr lvl="1"/>
            <a:r>
              <a:rPr lang="en-US" b="1" dirty="0">
                <a:solidFill>
                  <a:schemeClr val="accent1"/>
                </a:solidFill>
              </a:rPr>
              <a:t>Different regulation depending on </a:t>
            </a:r>
          </a:p>
          <a:p>
            <a:pPr lvl="1"/>
            <a:r>
              <a:rPr lang="en-US" b="1" dirty="0">
                <a:solidFill>
                  <a:schemeClr val="accent1"/>
                </a:solidFill>
              </a:rPr>
              <a:t>the type of food. </a:t>
            </a:r>
          </a:p>
          <a:p>
            <a:endParaRPr lang="en-US"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8849" t="18086" r="7917" b="56244"/>
          <a:stretch/>
        </p:blipFill>
        <p:spPr bwMode="auto">
          <a:xfrm>
            <a:off x="4651462" y="1016331"/>
            <a:ext cx="4284922" cy="15977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1196820" y="2852852"/>
            <a:ext cx="7739564" cy="3226617"/>
            <a:chOff x="489097" y="3458909"/>
            <a:chExt cx="7739564" cy="3226617"/>
          </a:xfrm>
        </p:grpSpPr>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3205" t="27883" r="2928" b="30283"/>
            <a:stretch/>
          </p:blipFill>
          <p:spPr bwMode="auto">
            <a:xfrm>
              <a:off x="489097" y="3458909"/>
              <a:ext cx="7739564" cy="3226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1201479" y="3513190"/>
              <a:ext cx="2753833" cy="20820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6" name="TextBox 5"/>
          <p:cNvSpPr txBox="1"/>
          <p:nvPr/>
        </p:nvSpPr>
        <p:spPr>
          <a:xfrm>
            <a:off x="308344" y="6196415"/>
            <a:ext cx="8628040" cy="523220"/>
          </a:xfrm>
          <a:prstGeom prst="rect">
            <a:avLst/>
          </a:prstGeom>
          <a:noFill/>
        </p:spPr>
        <p:txBody>
          <a:bodyPr wrap="square" rtlCol="0">
            <a:spAutoFit/>
          </a:bodyPr>
          <a:lstStyle/>
          <a:p>
            <a:r>
              <a:rPr lang="en-IE" sz="1400" dirty="0">
                <a:hlinkClick r:id="rId5"/>
              </a:rPr>
              <a:t>https://www.fsis.usda.gov/wps/wcm/connect/2ea3f473-cd12-4333-a28e-b2385454c967/NACMCF-Report-Process-Control-061015.pdf?MOD=AJPERES</a:t>
            </a:r>
            <a:endParaRPr lang="en-IE" sz="1400" dirty="0"/>
          </a:p>
        </p:txBody>
      </p:sp>
    </p:spTree>
    <p:extLst>
      <p:ext uri="{BB962C8B-B14F-4D97-AF65-F5344CB8AC3E}">
        <p14:creationId xmlns:p14="http://schemas.microsoft.com/office/powerpoint/2010/main" val="28813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839" y="1033396"/>
            <a:ext cx="8669438" cy="965522"/>
          </a:xfrm>
        </p:spPr>
        <p:txBody>
          <a:bodyPr>
            <a:normAutofit/>
          </a:bodyPr>
          <a:lstStyle/>
          <a:p>
            <a:pPr marL="0" indent="0">
              <a:buNone/>
            </a:pPr>
            <a:r>
              <a:rPr lang="da-DK" dirty="0"/>
              <a:t>Refers to all those hazards, whether chronic or acute, that make food injurious to the health of the consumer</a:t>
            </a:r>
          </a:p>
          <a:p>
            <a:endParaRPr lang="da-DK" dirty="0"/>
          </a:p>
          <a:p>
            <a:pPr marL="0" indent="0">
              <a:buNone/>
            </a:pPr>
            <a:endParaRPr lang="da-DK" dirty="0"/>
          </a:p>
          <a:p>
            <a:pPr marL="0" indent="0">
              <a:buNone/>
            </a:pPr>
            <a:endParaRPr lang="da-DK" dirty="0"/>
          </a:p>
        </p:txBody>
      </p:sp>
      <p:sp>
        <p:nvSpPr>
          <p:cNvPr id="5"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dirty="0">
                <a:solidFill>
                  <a:srgbClr val="2D4191"/>
                </a:solidFill>
              </a:rPr>
              <a:t>Food Safety</a:t>
            </a:r>
          </a:p>
        </p:txBody>
      </p:sp>
      <p:graphicFrame>
        <p:nvGraphicFramePr>
          <p:cNvPr id="8" name="Diagram 7"/>
          <p:cNvGraphicFramePr/>
          <p:nvPr>
            <p:extLst>
              <p:ext uri="{D42A27DB-BD31-4B8C-83A1-F6EECF244321}">
                <p14:modId xmlns:p14="http://schemas.microsoft.com/office/powerpoint/2010/main" val="815449186"/>
              </p:ext>
            </p:extLst>
          </p:nvPr>
        </p:nvGraphicFramePr>
        <p:xfrm>
          <a:off x="2098156" y="1956400"/>
          <a:ext cx="6025118" cy="3987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3624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1175" y="363351"/>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4000" dirty="0">
                <a:solidFill>
                  <a:srgbClr val="2D4191"/>
                </a:solidFill>
              </a:rPr>
              <a:t>Control measures </a:t>
            </a:r>
          </a:p>
        </p:txBody>
      </p:sp>
      <p:sp>
        <p:nvSpPr>
          <p:cNvPr id="4" name="Rounded Rectangle 3"/>
          <p:cNvSpPr/>
          <p:nvPr/>
        </p:nvSpPr>
        <p:spPr>
          <a:xfrm>
            <a:off x="305976" y="249509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Raw materials</a:t>
            </a:r>
          </a:p>
        </p:txBody>
      </p:sp>
      <p:sp>
        <p:nvSpPr>
          <p:cNvPr id="5" name="Rounded Rectangle 4"/>
          <p:cNvSpPr/>
          <p:nvPr/>
        </p:nvSpPr>
        <p:spPr>
          <a:xfrm>
            <a:off x="1831321" y="250217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Process </a:t>
            </a:r>
          </a:p>
        </p:txBody>
      </p:sp>
      <p:sp>
        <p:nvSpPr>
          <p:cNvPr id="6" name="Rounded Rectangle 5"/>
          <p:cNvSpPr/>
          <p:nvPr/>
        </p:nvSpPr>
        <p:spPr>
          <a:xfrm>
            <a:off x="3187800" y="250217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Packaging </a:t>
            </a:r>
          </a:p>
        </p:txBody>
      </p:sp>
      <p:sp>
        <p:nvSpPr>
          <p:cNvPr id="7" name="Rounded Rectangle 6"/>
          <p:cNvSpPr/>
          <p:nvPr/>
        </p:nvSpPr>
        <p:spPr>
          <a:xfrm>
            <a:off x="4686351" y="2502178"/>
            <a:ext cx="1426340"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Distribution </a:t>
            </a:r>
          </a:p>
        </p:txBody>
      </p:sp>
      <p:sp>
        <p:nvSpPr>
          <p:cNvPr id="8" name="Rounded Rectangle 7"/>
          <p:cNvSpPr/>
          <p:nvPr/>
        </p:nvSpPr>
        <p:spPr>
          <a:xfrm>
            <a:off x="6271626" y="250217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Retail </a:t>
            </a:r>
          </a:p>
        </p:txBody>
      </p:sp>
      <p:sp>
        <p:nvSpPr>
          <p:cNvPr id="9" name="Rounded Rectangle 8"/>
          <p:cNvSpPr/>
          <p:nvPr/>
        </p:nvSpPr>
        <p:spPr>
          <a:xfrm>
            <a:off x="7714108" y="250925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Consumer </a:t>
            </a:r>
          </a:p>
        </p:txBody>
      </p:sp>
      <p:sp>
        <p:nvSpPr>
          <p:cNvPr id="10" name="Rounded Rectangle 9"/>
          <p:cNvSpPr/>
          <p:nvPr/>
        </p:nvSpPr>
        <p:spPr>
          <a:xfrm>
            <a:off x="1701804" y="2317897"/>
            <a:ext cx="2870198" cy="1137684"/>
          </a:xfrm>
          <a:prstGeom prst="round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a:p>
            <a:pPr algn="ctr"/>
            <a:endParaRPr lang="en-IE" dirty="0"/>
          </a:p>
          <a:p>
            <a:pPr algn="ctr"/>
            <a:endParaRPr lang="en-IE" dirty="0"/>
          </a:p>
          <a:p>
            <a:pPr algn="ctr"/>
            <a:r>
              <a:rPr lang="en-IE" dirty="0"/>
              <a:t>Manufacturing </a:t>
            </a:r>
          </a:p>
        </p:txBody>
      </p:sp>
      <p:sp>
        <p:nvSpPr>
          <p:cNvPr id="11" name="Down Arrow 10"/>
          <p:cNvSpPr/>
          <p:nvPr/>
        </p:nvSpPr>
        <p:spPr>
          <a:xfrm>
            <a:off x="1400712" y="1956336"/>
            <a:ext cx="154428" cy="244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Down Arrow 11"/>
          <p:cNvSpPr/>
          <p:nvPr/>
        </p:nvSpPr>
        <p:spPr>
          <a:xfrm>
            <a:off x="4307059" y="1966969"/>
            <a:ext cx="154428" cy="244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Down Arrow 12"/>
          <p:cNvSpPr/>
          <p:nvPr/>
        </p:nvSpPr>
        <p:spPr>
          <a:xfrm>
            <a:off x="8188104" y="1970507"/>
            <a:ext cx="154428" cy="244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p:cNvSpPr txBox="1"/>
          <p:nvPr/>
        </p:nvSpPr>
        <p:spPr>
          <a:xfrm>
            <a:off x="794631" y="1435393"/>
            <a:ext cx="1395671" cy="523220"/>
          </a:xfrm>
          <a:prstGeom prst="rect">
            <a:avLst/>
          </a:prstGeom>
          <a:noFill/>
        </p:spPr>
        <p:txBody>
          <a:bodyPr wrap="square" rtlCol="0">
            <a:spAutoFit/>
          </a:bodyPr>
          <a:lstStyle/>
          <a:p>
            <a:pPr algn="ctr"/>
            <a:r>
              <a:rPr lang="en-IE" sz="1400" b="1" dirty="0"/>
              <a:t>Performance Objective</a:t>
            </a:r>
          </a:p>
        </p:txBody>
      </p:sp>
      <p:sp>
        <p:nvSpPr>
          <p:cNvPr id="15" name="TextBox 14"/>
          <p:cNvSpPr txBox="1"/>
          <p:nvPr/>
        </p:nvSpPr>
        <p:spPr>
          <a:xfrm>
            <a:off x="3690345" y="1470830"/>
            <a:ext cx="1395671" cy="523220"/>
          </a:xfrm>
          <a:prstGeom prst="rect">
            <a:avLst/>
          </a:prstGeom>
          <a:noFill/>
        </p:spPr>
        <p:txBody>
          <a:bodyPr wrap="square" rtlCol="0">
            <a:spAutoFit/>
          </a:bodyPr>
          <a:lstStyle/>
          <a:p>
            <a:pPr algn="ctr"/>
            <a:r>
              <a:rPr lang="en-IE" sz="1400" b="1" dirty="0"/>
              <a:t>Performance Objective</a:t>
            </a:r>
          </a:p>
        </p:txBody>
      </p:sp>
      <p:sp>
        <p:nvSpPr>
          <p:cNvPr id="16" name="TextBox 15"/>
          <p:cNvSpPr txBox="1"/>
          <p:nvPr/>
        </p:nvSpPr>
        <p:spPr>
          <a:xfrm>
            <a:off x="7573919" y="1418929"/>
            <a:ext cx="1395671" cy="523220"/>
          </a:xfrm>
          <a:prstGeom prst="rect">
            <a:avLst/>
          </a:prstGeom>
          <a:noFill/>
        </p:spPr>
        <p:txBody>
          <a:bodyPr wrap="square" rtlCol="0">
            <a:spAutoFit/>
          </a:bodyPr>
          <a:lstStyle/>
          <a:p>
            <a:pPr algn="ctr"/>
            <a:r>
              <a:rPr lang="en-IE" sz="1400" b="1" dirty="0"/>
              <a:t>Food Safety Objective</a:t>
            </a:r>
          </a:p>
        </p:txBody>
      </p:sp>
      <p:sp>
        <p:nvSpPr>
          <p:cNvPr id="26" name="Bent-Up Arrow 25"/>
          <p:cNvSpPr/>
          <p:nvPr/>
        </p:nvSpPr>
        <p:spPr>
          <a:xfrm rot="10800000" flipV="1">
            <a:off x="783998" y="3327991"/>
            <a:ext cx="401048" cy="818707"/>
          </a:xfrm>
          <a:prstGeom prst="bentUp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1188051" y="3838353"/>
            <a:ext cx="4711980" cy="192449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a:solidFill>
                  <a:srgbClr val="002060"/>
                </a:solidFill>
              </a:rPr>
              <a:t>Raw material control measures:</a:t>
            </a:r>
          </a:p>
          <a:p>
            <a:pPr marL="285750" indent="-285750">
              <a:buFontTx/>
              <a:buChar char="-"/>
            </a:pPr>
            <a:r>
              <a:rPr lang="en-IE" dirty="0">
                <a:solidFill>
                  <a:schemeClr val="tx1"/>
                </a:solidFill>
              </a:rPr>
              <a:t>Supplier HACCP system</a:t>
            </a:r>
          </a:p>
          <a:p>
            <a:pPr marL="285750" indent="-285750">
              <a:buFontTx/>
              <a:buChar char="-"/>
            </a:pPr>
            <a:r>
              <a:rPr lang="en-IE" dirty="0">
                <a:solidFill>
                  <a:schemeClr val="tx1"/>
                </a:solidFill>
              </a:rPr>
              <a:t>Supplier audit program</a:t>
            </a:r>
          </a:p>
          <a:p>
            <a:pPr marL="285750" indent="-285750">
              <a:buFontTx/>
              <a:buChar char="-"/>
            </a:pPr>
            <a:r>
              <a:rPr lang="en-IE" dirty="0">
                <a:solidFill>
                  <a:schemeClr val="tx1"/>
                </a:solidFill>
              </a:rPr>
              <a:t>Verification of microbiological specifications</a:t>
            </a:r>
          </a:p>
          <a:p>
            <a:pPr marL="285750" indent="-285750">
              <a:buFontTx/>
              <a:buChar char="-"/>
            </a:pPr>
            <a:r>
              <a:rPr lang="en-IE" dirty="0">
                <a:solidFill>
                  <a:schemeClr val="tx1"/>
                </a:solidFill>
              </a:rPr>
              <a:t>Raw material storage</a:t>
            </a:r>
          </a:p>
          <a:p>
            <a:pPr marL="285750" indent="-285750">
              <a:buFontTx/>
              <a:buChar char="-"/>
            </a:pPr>
            <a:r>
              <a:rPr lang="en-IE" dirty="0">
                <a:solidFill>
                  <a:schemeClr val="tx1"/>
                </a:solidFill>
              </a:rPr>
              <a:t>Supplier GAP/GMP</a:t>
            </a:r>
          </a:p>
        </p:txBody>
      </p:sp>
    </p:spTree>
    <p:extLst>
      <p:ext uri="{BB962C8B-B14F-4D97-AF65-F5344CB8AC3E}">
        <p14:creationId xmlns:p14="http://schemas.microsoft.com/office/powerpoint/2010/main" val="2917108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1175" y="363351"/>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4000" dirty="0">
                <a:solidFill>
                  <a:srgbClr val="2D4191"/>
                </a:solidFill>
              </a:rPr>
              <a:t>Control measures </a:t>
            </a:r>
          </a:p>
        </p:txBody>
      </p:sp>
      <p:sp>
        <p:nvSpPr>
          <p:cNvPr id="4" name="Rounded Rectangle 3"/>
          <p:cNvSpPr/>
          <p:nvPr/>
        </p:nvSpPr>
        <p:spPr>
          <a:xfrm>
            <a:off x="305976" y="249509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Raw materials</a:t>
            </a:r>
          </a:p>
        </p:txBody>
      </p:sp>
      <p:sp>
        <p:nvSpPr>
          <p:cNvPr id="5" name="Rounded Rectangle 4"/>
          <p:cNvSpPr/>
          <p:nvPr/>
        </p:nvSpPr>
        <p:spPr>
          <a:xfrm>
            <a:off x="1831321" y="250217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Process </a:t>
            </a:r>
          </a:p>
        </p:txBody>
      </p:sp>
      <p:sp>
        <p:nvSpPr>
          <p:cNvPr id="6" name="Rounded Rectangle 5"/>
          <p:cNvSpPr/>
          <p:nvPr/>
        </p:nvSpPr>
        <p:spPr>
          <a:xfrm>
            <a:off x="3187800" y="250217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Packaging </a:t>
            </a:r>
          </a:p>
        </p:txBody>
      </p:sp>
      <p:sp>
        <p:nvSpPr>
          <p:cNvPr id="7" name="Rounded Rectangle 6"/>
          <p:cNvSpPr/>
          <p:nvPr/>
        </p:nvSpPr>
        <p:spPr>
          <a:xfrm>
            <a:off x="4686351" y="2502178"/>
            <a:ext cx="1426340"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Distribution </a:t>
            </a:r>
          </a:p>
        </p:txBody>
      </p:sp>
      <p:sp>
        <p:nvSpPr>
          <p:cNvPr id="8" name="Rounded Rectangle 7"/>
          <p:cNvSpPr/>
          <p:nvPr/>
        </p:nvSpPr>
        <p:spPr>
          <a:xfrm>
            <a:off x="6271626" y="250217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Retail </a:t>
            </a:r>
          </a:p>
        </p:txBody>
      </p:sp>
      <p:sp>
        <p:nvSpPr>
          <p:cNvPr id="9" name="Rounded Rectangle 8"/>
          <p:cNvSpPr/>
          <p:nvPr/>
        </p:nvSpPr>
        <p:spPr>
          <a:xfrm>
            <a:off x="7714108" y="250925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Consumer </a:t>
            </a:r>
          </a:p>
        </p:txBody>
      </p:sp>
      <p:sp>
        <p:nvSpPr>
          <p:cNvPr id="10" name="Rounded Rectangle 9"/>
          <p:cNvSpPr/>
          <p:nvPr/>
        </p:nvSpPr>
        <p:spPr>
          <a:xfrm>
            <a:off x="1701804" y="2317897"/>
            <a:ext cx="2870198" cy="1137684"/>
          </a:xfrm>
          <a:prstGeom prst="round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a:p>
            <a:pPr algn="ctr"/>
            <a:endParaRPr lang="en-IE" dirty="0"/>
          </a:p>
          <a:p>
            <a:pPr algn="ctr"/>
            <a:endParaRPr lang="en-IE" dirty="0"/>
          </a:p>
          <a:p>
            <a:pPr algn="ctr"/>
            <a:r>
              <a:rPr lang="en-IE" dirty="0"/>
              <a:t>Manufacturing </a:t>
            </a:r>
          </a:p>
        </p:txBody>
      </p:sp>
      <p:sp>
        <p:nvSpPr>
          <p:cNvPr id="11" name="Down Arrow 10"/>
          <p:cNvSpPr/>
          <p:nvPr/>
        </p:nvSpPr>
        <p:spPr>
          <a:xfrm>
            <a:off x="1400712" y="1956336"/>
            <a:ext cx="154428" cy="244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Down Arrow 11"/>
          <p:cNvSpPr/>
          <p:nvPr/>
        </p:nvSpPr>
        <p:spPr>
          <a:xfrm>
            <a:off x="4307059" y="1966969"/>
            <a:ext cx="154428" cy="244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Down Arrow 12"/>
          <p:cNvSpPr/>
          <p:nvPr/>
        </p:nvSpPr>
        <p:spPr>
          <a:xfrm>
            <a:off x="8188104" y="1970507"/>
            <a:ext cx="154428" cy="244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p:cNvSpPr txBox="1"/>
          <p:nvPr/>
        </p:nvSpPr>
        <p:spPr>
          <a:xfrm>
            <a:off x="794631" y="1435393"/>
            <a:ext cx="1395671" cy="523220"/>
          </a:xfrm>
          <a:prstGeom prst="rect">
            <a:avLst/>
          </a:prstGeom>
          <a:noFill/>
        </p:spPr>
        <p:txBody>
          <a:bodyPr wrap="square" rtlCol="0">
            <a:spAutoFit/>
          </a:bodyPr>
          <a:lstStyle/>
          <a:p>
            <a:pPr algn="ctr"/>
            <a:r>
              <a:rPr lang="en-IE" sz="1400" b="1" dirty="0"/>
              <a:t>Performance Objective</a:t>
            </a:r>
          </a:p>
        </p:txBody>
      </p:sp>
      <p:sp>
        <p:nvSpPr>
          <p:cNvPr id="15" name="TextBox 14"/>
          <p:cNvSpPr txBox="1"/>
          <p:nvPr/>
        </p:nvSpPr>
        <p:spPr>
          <a:xfrm>
            <a:off x="3690345" y="1470830"/>
            <a:ext cx="1395671" cy="523220"/>
          </a:xfrm>
          <a:prstGeom prst="rect">
            <a:avLst/>
          </a:prstGeom>
          <a:noFill/>
        </p:spPr>
        <p:txBody>
          <a:bodyPr wrap="square" rtlCol="0">
            <a:spAutoFit/>
          </a:bodyPr>
          <a:lstStyle/>
          <a:p>
            <a:pPr algn="ctr"/>
            <a:r>
              <a:rPr lang="en-IE" sz="1400" b="1" dirty="0"/>
              <a:t>Performance Objective</a:t>
            </a:r>
          </a:p>
        </p:txBody>
      </p:sp>
      <p:sp>
        <p:nvSpPr>
          <p:cNvPr id="16" name="TextBox 15"/>
          <p:cNvSpPr txBox="1"/>
          <p:nvPr/>
        </p:nvSpPr>
        <p:spPr>
          <a:xfrm>
            <a:off x="7573919" y="1418929"/>
            <a:ext cx="1395671" cy="523220"/>
          </a:xfrm>
          <a:prstGeom prst="rect">
            <a:avLst/>
          </a:prstGeom>
          <a:noFill/>
        </p:spPr>
        <p:txBody>
          <a:bodyPr wrap="square" rtlCol="0">
            <a:spAutoFit/>
          </a:bodyPr>
          <a:lstStyle/>
          <a:p>
            <a:pPr algn="ctr"/>
            <a:r>
              <a:rPr lang="en-IE" sz="1400" b="1" dirty="0"/>
              <a:t>Food Safety Objective</a:t>
            </a:r>
          </a:p>
        </p:txBody>
      </p:sp>
      <p:sp>
        <p:nvSpPr>
          <p:cNvPr id="26" name="Bent-Up Arrow 25"/>
          <p:cNvSpPr/>
          <p:nvPr/>
        </p:nvSpPr>
        <p:spPr>
          <a:xfrm rot="10800000" flipV="1">
            <a:off x="2644773" y="3625715"/>
            <a:ext cx="401048" cy="818707"/>
          </a:xfrm>
          <a:prstGeom prst="bentUp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3048825" y="4136077"/>
            <a:ext cx="5542281" cy="192449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a:solidFill>
                  <a:srgbClr val="002060"/>
                </a:solidFill>
              </a:rPr>
              <a:t>Manufacturing control measures:</a:t>
            </a:r>
          </a:p>
          <a:p>
            <a:pPr marL="285750" indent="-285750">
              <a:buFontTx/>
              <a:buChar char="-"/>
            </a:pPr>
            <a:r>
              <a:rPr lang="en-IE" dirty="0">
                <a:solidFill>
                  <a:schemeClr val="tx1"/>
                </a:solidFill>
              </a:rPr>
              <a:t>Product design (water activity, pH, preservatives, …)</a:t>
            </a:r>
          </a:p>
          <a:p>
            <a:pPr marL="285750" indent="-285750">
              <a:buFontTx/>
              <a:buChar char="-"/>
            </a:pPr>
            <a:r>
              <a:rPr lang="en-IE" dirty="0">
                <a:solidFill>
                  <a:schemeClr val="tx1"/>
                </a:solidFill>
              </a:rPr>
              <a:t>Thermal process</a:t>
            </a:r>
          </a:p>
          <a:p>
            <a:pPr marL="285750" indent="-285750">
              <a:buFontTx/>
              <a:buChar char="-"/>
            </a:pPr>
            <a:r>
              <a:rPr lang="en-IE" dirty="0">
                <a:solidFill>
                  <a:schemeClr val="tx1"/>
                </a:solidFill>
              </a:rPr>
              <a:t>Control of water during production</a:t>
            </a:r>
          </a:p>
          <a:p>
            <a:pPr marL="285750" indent="-285750">
              <a:buFontTx/>
              <a:buChar char="-"/>
            </a:pPr>
            <a:r>
              <a:rPr lang="en-IE" dirty="0">
                <a:solidFill>
                  <a:schemeClr val="tx1"/>
                </a:solidFill>
              </a:rPr>
              <a:t>Cleaning and sanitation program (chemicals, schedule, procedures, training)</a:t>
            </a:r>
          </a:p>
        </p:txBody>
      </p:sp>
    </p:spTree>
    <p:extLst>
      <p:ext uri="{BB962C8B-B14F-4D97-AF65-F5344CB8AC3E}">
        <p14:creationId xmlns:p14="http://schemas.microsoft.com/office/powerpoint/2010/main" val="1369381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1175" y="363351"/>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4000" dirty="0">
                <a:solidFill>
                  <a:srgbClr val="2D4191"/>
                </a:solidFill>
              </a:rPr>
              <a:t>Control measures </a:t>
            </a:r>
          </a:p>
        </p:txBody>
      </p:sp>
      <p:sp>
        <p:nvSpPr>
          <p:cNvPr id="4" name="Rounded Rectangle 3"/>
          <p:cNvSpPr/>
          <p:nvPr/>
        </p:nvSpPr>
        <p:spPr>
          <a:xfrm>
            <a:off x="305976" y="249509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Raw materials</a:t>
            </a:r>
          </a:p>
        </p:txBody>
      </p:sp>
      <p:sp>
        <p:nvSpPr>
          <p:cNvPr id="5" name="Rounded Rectangle 4"/>
          <p:cNvSpPr/>
          <p:nvPr/>
        </p:nvSpPr>
        <p:spPr>
          <a:xfrm>
            <a:off x="1831321" y="250217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Process </a:t>
            </a:r>
          </a:p>
        </p:txBody>
      </p:sp>
      <p:sp>
        <p:nvSpPr>
          <p:cNvPr id="6" name="Rounded Rectangle 5"/>
          <p:cNvSpPr/>
          <p:nvPr/>
        </p:nvSpPr>
        <p:spPr>
          <a:xfrm>
            <a:off x="3187800" y="250217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Packaging </a:t>
            </a:r>
          </a:p>
        </p:txBody>
      </p:sp>
      <p:sp>
        <p:nvSpPr>
          <p:cNvPr id="7" name="Rounded Rectangle 6"/>
          <p:cNvSpPr/>
          <p:nvPr/>
        </p:nvSpPr>
        <p:spPr>
          <a:xfrm>
            <a:off x="4686351" y="2502178"/>
            <a:ext cx="1426340"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Distribution </a:t>
            </a:r>
          </a:p>
        </p:txBody>
      </p:sp>
      <p:sp>
        <p:nvSpPr>
          <p:cNvPr id="8" name="Rounded Rectangle 7"/>
          <p:cNvSpPr/>
          <p:nvPr/>
        </p:nvSpPr>
        <p:spPr>
          <a:xfrm>
            <a:off x="6271626" y="250217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Retail </a:t>
            </a:r>
          </a:p>
        </p:txBody>
      </p:sp>
      <p:sp>
        <p:nvSpPr>
          <p:cNvPr id="9" name="Rounded Rectangle 8"/>
          <p:cNvSpPr/>
          <p:nvPr/>
        </p:nvSpPr>
        <p:spPr>
          <a:xfrm>
            <a:off x="7714108" y="250925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Consumer </a:t>
            </a:r>
          </a:p>
        </p:txBody>
      </p:sp>
      <p:sp>
        <p:nvSpPr>
          <p:cNvPr id="10" name="Rounded Rectangle 9"/>
          <p:cNvSpPr/>
          <p:nvPr/>
        </p:nvSpPr>
        <p:spPr>
          <a:xfrm>
            <a:off x="1701804" y="2317897"/>
            <a:ext cx="2870198" cy="1137684"/>
          </a:xfrm>
          <a:prstGeom prst="round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a:p>
            <a:pPr algn="ctr"/>
            <a:endParaRPr lang="en-IE" dirty="0"/>
          </a:p>
          <a:p>
            <a:pPr algn="ctr"/>
            <a:endParaRPr lang="en-IE" dirty="0"/>
          </a:p>
          <a:p>
            <a:pPr algn="ctr"/>
            <a:r>
              <a:rPr lang="en-IE" dirty="0"/>
              <a:t>Manufacturing </a:t>
            </a:r>
          </a:p>
        </p:txBody>
      </p:sp>
      <p:sp>
        <p:nvSpPr>
          <p:cNvPr id="11" name="Down Arrow 10"/>
          <p:cNvSpPr/>
          <p:nvPr/>
        </p:nvSpPr>
        <p:spPr>
          <a:xfrm>
            <a:off x="1400712" y="1956336"/>
            <a:ext cx="154428" cy="244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Down Arrow 11"/>
          <p:cNvSpPr/>
          <p:nvPr/>
        </p:nvSpPr>
        <p:spPr>
          <a:xfrm>
            <a:off x="4307059" y="1966969"/>
            <a:ext cx="154428" cy="244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Down Arrow 12"/>
          <p:cNvSpPr/>
          <p:nvPr/>
        </p:nvSpPr>
        <p:spPr>
          <a:xfrm>
            <a:off x="8188104" y="1970507"/>
            <a:ext cx="154428" cy="244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p:cNvSpPr txBox="1"/>
          <p:nvPr/>
        </p:nvSpPr>
        <p:spPr>
          <a:xfrm>
            <a:off x="794631" y="1435393"/>
            <a:ext cx="1395671" cy="523220"/>
          </a:xfrm>
          <a:prstGeom prst="rect">
            <a:avLst/>
          </a:prstGeom>
          <a:noFill/>
        </p:spPr>
        <p:txBody>
          <a:bodyPr wrap="square" rtlCol="0">
            <a:spAutoFit/>
          </a:bodyPr>
          <a:lstStyle/>
          <a:p>
            <a:pPr algn="ctr"/>
            <a:r>
              <a:rPr lang="en-IE" sz="1400" b="1" dirty="0"/>
              <a:t>Performance Objective</a:t>
            </a:r>
          </a:p>
        </p:txBody>
      </p:sp>
      <p:sp>
        <p:nvSpPr>
          <p:cNvPr id="15" name="TextBox 14"/>
          <p:cNvSpPr txBox="1"/>
          <p:nvPr/>
        </p:nvSpPr>
        <p:spPr>
          <a:xfrm>
            <a:off x="3690345" y="1470830"/>
            <a:ext cx="1395671" cy="523220"/>
          </a:xfrm>
          <a:prstGeom prst="rect">
            <a:avLst/>
          </a:prstGeom>
          <a:noFill/>
        </p:spPr>
        <p:txBody>
          <a:bodyPr wrap="square" rtlCol="0">
            <a:spAutoFit/>
          </a:bodyPr>
          <a:lstStyle/>
          <a:p>
            <a:pPr algn="ctr"/>
            <a:r>
              <a:rPr lang="en-IE" sz="1400" b="1" dirty="0"/>
              <a:t>Performance Objective</a:t>
            </a:r>
          </a:p>
        </p:txBody>
      </p:sp>
      <p:sp>
        <p:nvSpPr>
          <p:cNvPr id="16" name="TextBox 15"/>
          <p:cNvSpPr txBox="1"/>
          <p:nvPr/>
        </p:nvSpPr>
        <p:spPr>
          <a:xfrm>
            <a:off x="7573919" y="1418929"/>
            <a:ext cx="1395671" cy="523220"/>
          </a:xfrm>
          <a:prstGeom prst="rect">
            <a:avLst/>
          </a:prstGeom>
          <a:noFill/>
        </p:spPr>
        <p:txBody>
          <a:bodyPr wrap="square" rtlCol="0">
            <a:spAutoFit/>
          </a:bodyPr>
          <a:lstStyle/>
          <a:p>
            <a:pPr algn="ctr"/>
            <a:r>
              <a:rPr lang="en-IE" sz="1400" b="1" dirty="0"/>
              <a:t>Food Safety Objective</a:t>
            </a:r>
          </a:p>
        </p:txBody>
      </p:sp>
      <p:sp>
        <p:nvSpPr>
          <p:cNvPr id="27" name="Rectangle 26"/>
          <p:cNvSpPr/>
          <p:nvPr/>
        </p:nvSpPr>
        <p:spPr>
          <a:xfrm>
            <a:off x="3822999" y="3912783"/>
            <a:ext cx="4438538" cy="216903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a:solidFill>
                  <a:srgbClr val="002060"/>
                </a:solidFill>
              </a:rPr>
              <a:t>Distribution and retail control measures:</a:t>
            </a:r>
          </a:p>
          <a:p>
            <a:pPr marL="285750" indent="-285750">
              <a:buFontTx/>
              <a:buChar char="-"/>
            </a:pPr>
            <a:r>
              <a:rPr lang="en-IE" dirty="0">
                <a:solidFill>
                  <a:schemeClr val="tx1"/>
                </a:solidFill>
              </a:rPr>
              <a:t>Distribution temperature</a:t>
            </a:r>
          </a:p>
          <a:p>
            <a:pPr marL="285750" indent="-285750">
              <a:buFontTx/>
              <a:buChar char="-"/>
            </a:pPr>
            <a:r>
              <a:rPr lang="en-IE" dirty="0">
                <a:solidFill>
                  <a:schemeClr val="tx1"/>
                </a:solidFill>
              </a:rPr>
              <a:t>Storage time</a:t>
            </a:r>
          </a:p>
          <a:p>
            <a:pPr marL="285750" indent="-285750">
              <a:buFontTx/>
              <a:buChar char="-"/>
            </a:pPr>
            <a:r>
              <a:rPr lang="en-IE" dirty="0">
                <a:solidFill>
                  <a:schemeClr val="tx1"/>
                </a:solidFill>
              </a:rPr>
              <a:t>Product handling</a:t>
            </a:r>
          </a:p>
          <a:p>
            <a:pPr marL="285750" indent="-285750">
              <a:buFontTx/>
              <a:buChar char="-"/>
            </a:pPr>
            <a:r>
              <a:rPr lang="en-IE" dirty="0">
                <a:solidFill>
                  <a:schemeClr val="tx1"/>
                </a:solidFill>
              </a:rPr>
              <a:t>Retail storage temperature</a:t>
            </a:r>
          </a:p>
          <a:p>
            <a:pPr marL="285750" indent="-285750">
              <a:buFontTx/>
              <a:buChar char="-"/>
            </a:pPr>
            <a:r>
              <a:rPr lang="en-IE" dirty="0">
                <a:solidFill>
                  <a:schemeClr val="tx1"/>
                </a:solidFill>
              </a:rPr>
              <a:t>Prevent cross-contamination</a:t>
            </a:r>
          </a:p>
          <a:p>
            <a:pPr marL="285750" indent="-285750">
              <a:buFontTx/>
              <a:buChar char="-"/>
            </a:pPr>
            <a:r>
              <a:rPr lang="en-IE" dirty="0">
                <a:solidFill>
                  <a:schemeClr val="tx1"/>
                </a:solidFill>
              </a:rPr>
              <a:t>Pest control</a:t>
            </a:r>
          </a:p>
        </p:txBody>
      </p:sp>
      <p:sp>
        <p:nvSpPr>
          <p:cNvPr id="17" name="Up Arrow 16"/>
          <p:cNvSpPr/>
          <p:nvPr/>
        </p:nvSpPr>
        <p:spPr>
          <a:xfrm>
            <a:off x="6112690" y="3189767"/>
            <a:ext cx="180000" cy="723014"/>
          </a:xfrm>
          <a:prstGeom prst="up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45063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1175" y="363351"/>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4000" dirty="0">
                <a:solidFill>
                  <a:srgbClr val="2D4191"/>
                </a:solidFill>
              </a:rPr>
              <a:t>Control measures </a:t>
            </a:r>
          </a:p>
        </p:txBody>
      </p:sp>
      <p:sp>
        <p:nvSpPr>
          <p:cNvPr id="4" name="Rounded Rectangle 3"/>
          <p:cNvSpPr/>
          <p:nvPr/>
        </p:nvSpPr>
        <p:spPr>
          <a:xfrm>
            <a:off x="305976" y="249509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Raw materials</a:t>
            </a:r>
          </a:p>
        </p:txBody>
      </p:sp>
      <p:sp>
        <p:nvSpPr>
          <p:cNvPr id="5" name="Rounded Rectangle 4"/>
          <p:cNvSpPr/>
          <p:nvPr/>
        </p:nvSpPr>
        <p:spPr>
          <a:xfrm>
            <a:off x="1831321" y="250217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Process </a:t>
            </a:r>
          </a:p>
        </p:txBody>
      </p:sp>
      <p:sp>
        <p:nvSpPr>
          <p:cNvPr id="6" name="Rounded Rectangle 5"/>
          <p:cNvSpPr/>
          <p:nvPr/>
        </p:nvSpPr>
        <p:spPr>
          <a:xfrm>
            <a:off x="3187800" y="250217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Packaging </a:t>
            </a:r>
          </a:p>
        </p:txBody>
      </p:sp>
      <p:sp>
        <p:nvSpPr>
          <p:cNvPr id="7" name="Rounded Rectangle 6"/>
          <p:cNvSpPr/>
          <p:nvPr/>
        </p:nvSpPr>
        <p:spPr>
          <a:xfrm>
            <a:off x="4686351" y="2502178"/>
            <a:ext cx="1426340"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Distribution </a:t>
            </a:r>
          </a:p>
        </p:txBody>
      </p:sp>
      <p:sp>
        <p:nvSpPr>
          <p:cNvPr id="8" name="Rounded Rectangle 7"/>
          <p:cNvSpPr/>
          <p:nvPr/>
        </p:nvSpPr>
        <p:spPr>
          <a:xfrm>
            <a:off x="6271626" y="250217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Retail </a:t>
            </a:r>
          </a:p>
        </p:txBody>
      </p:sp>
      <p:sp>
        <p:nvSpPr>
          <p:cNvPr id="9" name="Rounded Rectangle 8"/>
          <p:cNvSpPr/>
          <p:nvPr/>
        </p:nvSpPr>
        <p:spPr>
          <a:xfrm>
            <a:off x="7714108" y="2509258"/>
            <a:ext cx="1270397" cy="57415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Consumer </a:t>
            </a:r>
          </a:p>
        </p:txBody>
      </p:sp>
      <p:sp>
        <p:nvSpPr>
          <p:cNvPr id="10" name="Rounded Rectangle 9"/>
          <p:cNvSpPr/>
          <p:nvPr/>
        </p:nvSpPr>
        <p:spPr>
          <a:xfrm>
            <a:off x="1701804" y="2317897"/>
            <a:ext cx="2870198" cy="1137684"/>
          </a:xfrm>
          <a:prstGeom prst="round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a:p>
            <a:pPr algn="ctr"/>
            <a:endParaRPr lang="en-IE" dirty="0"/>
          </a:p>
          <a:p>
            <a:pPr algn="ctr"/>
            <a:endParaRPr lang="en-IE" dirty="0"/>
          </a:p>
          <a:p>
            <a:pPr algn="ctr"/>
            <a:r>
              <a:rPr lang="en-IE" dirty="0"/>
              <a:t>Manufacturing </a:t>
            </a:r>
          </a:p>
        </p:txBody>
      </p:sp>
      <p:sp>
        <p:nvSpPr>
          <p:cNvPr id="11" name="Down Arrow 10"/>
          <p:cNvSpPr/>
          <p:nvPr/>
        </p:nvSpPr>
        <p:spPr>
          <a:xfrm>
            <a:off x="1400712" y="1956336"/>
            <a:ext cx="154428" cy="244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Down Arrow 11"/>
          <p:cNvSpPr/>
          <p:nvPr/>
        </p:nvSpPr>
        <p:spPr>
          <a:xfrm>
            <a:off x="4307059" y="1966969"/>
            <a:ext cx="154428" cy="244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Down Arrow 12"/>
          <p:cNvSpPr/>
          <p:nvPr/>
        </p:nvSpPr>
        <p:spPr>
          <a:xfrm>
            <a:off x="8188104" y="1970507"/>
            <a:ext cx="154428" cy="244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p:cNvSpPr txBox="1"/>
          <p:nvPr/>
        </p:nvSpPr>
        <p:spPr>
          <a:xfrm>
            <a:off x="794631" y="1435393"/>
            <a:ext cx="1395671" cy="523220"/>
          </a:xfrm>
          <a:prstGeom prst="rect">
            <a:avLst/>
          </a:prstGeom>
          <a:noFill/>
        </p:spPr>
        <p:txBody>
          <a:bodyPr wrap="square" rtlCol="0">
            <a:spAutoFit/>
          </a:bodyPr>
          <a:lstStyle/>
          <a:p>
            <a:pPr algn="ctr"/>
            <a:r>
              <a:rPr lang="en-IE" sz="1400" b="1" dirty="0"/>
              <a:t>Performance Objective</a:t>
            </a:r>
          </a:p>
        </p:txBody>
      </p:sp>
      <p:sp>
        <p:nvSpPr>
          <p:cNvPr id="15" name="TextBox 14"/>
          <p:cNvSpPr txBox="1"/>
          <p:nvPr/>
        </p:nvSpPr>
        <p:spPr>
          <a:xfrm>
            <a:off x="3690345" y="1470830"/>
            <a:ext cx="1395671" cy="523220"/>
          </a:xfrm>
          <a:prstGeom prst="rect">
            <a:avLst/>
          </a:prstGeom>
          <a:noFill/>
        </p:spPr>
        <p:txBody>
          <a:bodyPr wrap="square" rtlCol="0">
            <a:spAutoFit/>
          </a:bodyPr>
          <a:lstStyle/>
          <a:p>
            <a:pPr algn="ctr"/>
            <a:r>
              <a:rPr lang="en-IE" sz="1400" b="1" dirty="0"/>
              <a:t>Performance Objective</a:t>
            </a:r>
          </a:p>
        </p:txBody>
      </p:sp>
      <p:sp>
        <p:nvSpPr>
          <p:cNvPr id="16" name="TextBox 15"/>
          <p:cNvSpPr txBox="1"/>
          <p:nvPr/>
        </p:nvSpPr>
        <p:spPr>
          <a:xfrm>
            <a:off x="7573919" y="1418929"/>
            <a:ext cx="1395671" cy="523220"/>
          </a:xfrm>
          <a:prstGeom prst="rect">
            <a:avLst/>
          </a:prstGeom>
          <a:noFill/>
        </p:spPr>
        <p:txBody>
          <a:bodyPr wrap="square" rtlCol="0">
            <a:spAutoFit/>
          </a:bodyPr>
          <a:lstStyle/>
          <a:p>
            <a:pPr algn="ctr"/>
            <a:r>
              <a:rPr lang="en-IE" sz="1400" b="1" dirty="0"/>
              <a:t>Food Safety Objective</a:t>
            </a:r>
          </a:p>
        </p:txBody>
      </p:sp>
      <p:sp>
        <p:nvSpPr>
          <p:cNvPr id="27" name="Rectangle 26"/>
          <p:cNvSpPr/>
          <p:nvPr/>
        </p:nvSpPr>
        <p:spPr>
          <a:xfrm>
            <a:off x="4686351" y="3758622"/>
            <a:ext cx="3610656" cy="12493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a:solidFill>
                  <a:srgbClr val="002060"/>
                </a:solidFill>
              </a:rPr>
              <a:t>Consumer control measures:</a:t>
            </a:r>
          </a:p>
          <a:p>
            <a:pPr marL="285750" indent="-285750">
              <a:buFontTx/>
              <a:buChar char="-"/>
            </a:pPr>
            <a:r>
              <a:rPr lang="en-IE" dirty="0">
                <a:solidFill>
                  <a:schemeClr val="tx1"/>
                </a:solidFill>
              </a:rPr>
              <a:t>Consumer handling </a:t>
            </a:r>
          </a:p>
          <a:p>
            <a:pPr marL="285750" indent="-285750">
              <a:buFontTx/>
              <a:buChar char="-"/>
            </a:pPr>
            <a:r>
              <a:rPr lang="en-IE" dirty="0">
                <a:solidFill>
                  <a:schemeClr val="tx1"/>
                </a:solidFill>
              </a:rPr>
              <a:t>Storage temperature at home</a:t>
            </a:r>
          </a:p>
        </p:txBody>
      </p:sp>
      <p:sp>
        <p:nvSpPr>
          <p:cNvPr id="18" name="Bent-Up Arrow 17"/>
          <p:cNvSpPr/>
          <p:nvPr/>
        </p:nvSpPr>
        <p:spPr>
          <a:xfrm rot="10800000" flipH="1" flipV="1">
            <a:off x="8296141" y="3264204"/>
            <a:ext cx="401048" cy="818707"/>
          </a:xfrm>
          <a:prstGeom prst="bentUp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212992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83842" y="1350335"/>
            <a:ext cx="7771071" cy="4869490"/>
          </a:xfrm>
        </p:spPr>
        <p:txBody>
          <a:bodyPr>
            <a:normAutofit fontScale="92500" lnSpcReduction="10000"/>
          </a:bodyPr>
          <a:lstStyle/>
          <a:p>
            <a:pPr marL="0" indent="0">
              <a:buNone/>
            </a:pPr>
            <a:r>
              <a:rPr lang="en-IE" b="1" dirty="0">
                <a:solidFill>
                  <a:srgbClr val="0070C0"/>
                </a:solidFill>
              </a:rPr>
              <a:t>Example of a possible process hygiene criterion</a:t>
            </a:r>
          </a:p>
          <a:p>
            <a:pPr marL="0" indent="0">
              <a:buNone/>
            </a:pPr>
            <a:r>
              <a:rPr lang="en-US" sz="2000" dirty="0"/>
              <a:t>- m </a:t>
            </a:r>
            <a:r>
              <a:rPr lang="en-US" sz="2000" dirty="0" err="1"/>
              <a:t>cfu</a:t>
            </a:r>
            <a:r>
              <a:rPr lang="en-US" sz="2000" dirty="0"/>
              <a:t>/g is the critical limit </a:t>
            </a:r>
          </a:p>
          <a:p>
            <a:pPr marL="0" indent="0">
              <a:buNone/>
            </a:pPr>
            <a:r>
              <a:rPr lang="en-US" sz="2000" dirty="0"/>
              <a:t>- M </a:t>
            </a:r>
            <a:r>
              <a:rPr lang="en-US" sz="2000" dirty="0" err="1"/>
              <a:t>cfu</a:t>
            </a:r>
            <a:r>
              <a:rPr lang="en-US" sz="2000" dirty="0"/>
              <a:t>/g is the second critical limit </a:t>
            </a:r>
          </a:p>
          <a:p>
            <a:pPr marL="0" indent="0">
              <a:buNone/>
            </a:pPr>
            <a:r>
              <a:rPr lang="en-IE" sz="2000" dirty="0"/>
              <a:t>- n samples </a:t>
            </a:r>
          </a:p>
          <a:p>
            <a:pPr marL="0" indent="0">
              <a:buNone/>
            </a:pPr>
            <a:r>
              <a:rPr lang="en-IE" sz="2000" dirty="0"/>
              <a:t>- c acceptance number </a:t>
            </a:r>
          </a:p>
          <a:p>
            <a:r>
              <a:rPr lang="en-IE" sz="2400" b="1" dirty="0"/>
              <a:t>Two class sampling plan: </a:t>
            </a:r>
            <a:endParaRPr lang="en-IE" sz="2400" dirty="0"/>
          </a:p>
          <a:p>
            <a:pPr marL="0" indent="0">
              <a:buNone/>
            </a:pPr>
            <a:r>
              <a:rPr lang="en-US" sz="2000" dirty="0"/>
              <a:t> n=5, c=0, m=1 000 </a:t>
            </a:r>
          </a:p>
          <a:p>
            <a:pPr marL="0" indent="0">
              <a:buNone/>
            </a:pPr>
            <a:r>
              <a:rPr lang="en-US" sz="2000" u="sng" dirty="0"/>
              <a:t>Means</a:t>
            </a:r>
            <a:r>
              <a:rPr lang="en-US" sz="2000" dirty="0"/>
              <a:t>: we sample each batch, take five samples, none of these may exceed 1 000 </a:t>
            </a:r>
            <a:r>
              <a:rPr lang="en-US" sz="2000" dirty="0" err="1"/>
              <a:t>cfu</a:t>
            </a:r>
            <a:r>
              <a:rPr lang="en-US" sz="2000" dirty="0"/>
              <a:t>/g</a:t>
            </a:r>
          </a:p>
          <a:p>
            <a:r>
              <a:rPr lang="en-IE" dirty="0"/>
              <a:t> </a:t>
            </a:r>
            <a:r>
              <a:rPr lang="en-IE" sz="2400" b="1" dirty="0"/>
              <a:t>Three class sampling plan</a:t>
            </a:r>
          </a:p>
          <a:p>
            <a:pPr marL="0" indent="0">
              <a:buNone/>
            </a:pPr>
            <a:r>
              <a:rPr lang="en-US" sz="2100" dirty="0"/>
              <a:t>n=5, c=3, M=10 000, m=1 000 </a:t>
            </a:r>
          </a:p>
          <a:p>
            <a:pPr marL="0" indent="0">
              <a:buNone/>
            </a:pPr>
            <a:r>
              <a:rPr lang="en-US" sz="2100" u="sng" dirty="0"/>
              <a:t>Means</a:t>
            </a:r>
            <a:r>
              <a:rPr lang="en-US" sz="2100" dirty="0"/>
              <a:t>: we sample each batch, take five samples, none of these may exceed 10 000 </a:t>
            </a:r>
            <a:r>
              <a:rPr lang="en-US" sz="2100" dirty="0" err="1"/>
              <a:t>cfu</a:t>
            </a:r>
            <a:r>
              <a:rPr lang="en-US" sz="2100" dirty="0"/>
              <a:t>/g and up to three may exceed 1 000 </a:t>
            </a:r>
            <a:r>
              <a:rPr lang="en-US" sz="2100" dirty="0" err="1"/>
              <a:t>cfu</a:t>
            </a:r>
            <a:r>
              <a:rPr lang="en-US" sz="2100" dirty="0"/>
              <a:t>/g</a:t>
            </a:r>
            <a:endParaRPr lang="en-IE" sz="2100" dirty="0"/>
          </a:p>
          <a:p>
            <a:pPr marL="0" indent="0">
              <a:buNone/>
            </a:pPr>
            <a:endParaRPr lang="en-IE" dirty="0"/>
          </a:p>
        </p:txBody>
      </p:sp>
      <p:sp>
        <p:nvSpPr>
          <p:cNvPr id="11"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4000" dirty="0">
                <a:solidFill>
                  <a:srgbClr val="2D4191"/>
                </a:solidFill>
              </a:rPr>
              <a:t>Microbiological criteria</a:t>
            </a:r>
          </a:p>
        </p:txBody>
      </p:sp>
      <p:sp>
        <p:nvSpPr>
          <p:cNvPr id="2" name="CaixaDeTexto 1">
            <a:extLst>
              <a:ext uri="{FF2B5EF4-FFF2-40B4-BE49-F238E27FC236}">
                <a16:creationId xmlns:a16="http://schemas.microsoft.com/office/drawing/2014/main" id="{F043E31C-2230-48FF-8A8E-049F8709DCD3}"/>
              </a:ext>
            </a:extLst>
          </p:cNvPr>
          <p:cNvSpPr txBox="1"/>
          <p:nvPr/>
        </p:nvSpPr>
        <p:spPr>
          <a:xfrm>
            <a:off x="286240" y="6219824"/>
            <a:ext cx="8730540" cy="261610"/>
          </a:xfrm>
          <a:prstGeom prst="rect">
            <a:avLst/>
          </a:prstGeom>
          <a:noFill/>
        </p:spPr>
        <p:txBody>
          <a:bodyPr wrap="square" rtlCol="0">
            <a:spAutoFit/>
          </a:bodyPr>
          <a:lstStyle/>
          <a:p>
            <a:r>
              <a:rPr lang="pt-PT" sz="1100" dirty="0">
                <a:hlinkClick r:id="rId3"/>
              </a:rPr>
              <a:t>http://apps.who.int/iris/bitstream/handle/10665/249531/9789241565318-eng.pdf;jsessionid=8445B20DDC3799E51C141E2C93406A79?sequence=1</a:t>
            </a:r>
            <a:endParaRPr lang="pt-PT" sz="1100" dirty="0"/>
          </a:p>
        </p:txBody>
      </p:sp>
    </p:spTree>
    <p:extLst>
      <p:ext uri="{BB962C8B-B14F-4D97-AF65-F5344CB8AC3E}">
        <p14:creationId xmlns:p14="http://schemas.microsoft.com/office/powerpoint/2010/main" val="3231123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1471385"/>
              </p:ext>
            </p:extLst>
          </p:nvPr>
        </p:nvGraphicFramePr>
        <p:xfrm>
          <a:off x="478465" y="1551517"/>
          <a:ext cx="4566857" cy="1022006"/>
        </p:xfrm>
        <a:graphic>
          <a:graphicData uri="http://schemas.openxmlformats.org/drawingml/2006/table">
            <a:tbl>
              <a:tblPr firstRow="1" bandRow="1">
                <a:tableStyleId>{5C22544A-7EE6-4342-B048-85BDC9FD1C3A}</a:tableStyleId>
              </a:tblPr>
              <a:tblGrid>
                <a:gridCol w="2043494">
                  <a:extLst>
                    <a:ext uri="{9D8B030D-6E8A-4147-A177-3AD203B41FA5}">
                      <a16:colId xmlns:a16="http://schemas.microsoft.com/office/drawing/2014/main" val="20000"/>
                    </a:ext>
                  </a:extLst>
                </a:gridCol>
                <a:gridCol w="428942">
                  <a:extLst>
                    <a:ext uri="{9D8B030D-6E8A-4147-A177-3AD203B41FA5}">
                      <a16:colId xmlns:a16="http://schemas.microsoft.com/office/drawing/2014/main" val="20001"/>
                    </a:ext>
                  </a:extLst>
                </a:gridCol>
                <a:gridCol w="408305">
                  <a:extLst>
                    <a:ext uri="{9D8B030D-6E8A-4147-A177-3AD203B41FA5}">
                      <a16:colId xmlns:a16="http://schemas.microsoft.com/office/drawing/2014/main" val="20002"/>
                    </a:ext>
                  </a:extLst>
                </a:gridCol>
                <a:gridCol w="804164">
                  <a:extLst>
                    <a:ext uri="{9D8B030D-6E8A-4147-A177-3AD203B41FA5}">
                      <a16:colId xmlns:a16="http://schemas.microsoft.com/office/drawing/2014/main" val="20003"/>
                    </a:ext>
                  </a:extLst>
                </a:gridCol>
                <a:gridCol w="881952">
                  <a:extLst>
                    <a:ext uri="{9D8B030D-6E8A-4147-A177-3AD203B41FA5}">
                      <a16:colId xmlns:a16="http://schemas.microsoft.com/office/drawing/2014/main" val="20004"/>
                    </a:ext>
                  </a:extLst>
                </a:gridCol>
              </a:tblGrid>
              <a:tr h="332305">
                <a:tc>
                  <a:txBody>
                    <a:bodyPr/>
                    <a:lstStyle/>
                    <a:p>
                      <a:r>
                        <a:rPr lang="en-IE" sz="1400" dirty="0"/>
                        <a:t>Australia &amp;</a:t>
                      </a:r>
                      <a:r>
                        <a:rPr lang="en-IE" sz="1400" baseline="0" dirty="0"/>
                        <a:t> New Zealand</a:t>
                      </a:r>
                      <a:endParaRPr lang="en-IE" sz="1400" dirty="0"/>
                    </a:p>
                  </a:txBody>
                  <a:tcPr/>
                </a:tc>
                <a:tc>
                  <a:txBody>
                    <a:bodyPr/>
                    <a:lstStyle/>
                    <a:p>
                      <a:pPr algn="ctr"/>
                      <a:r>
                        <a:rPr lang="en-IE" sz="1400" dirty="0"/>
                        <a:t>(n)</a:t>
                      </a:r>
                    </a:p>
                  </a:txBody>
                  <a:tcPr/>
                </a:tc>
                <a:tc>
                  <a:txBody>
                    <a:bodyPr/>
                    <a:lstStyle/>
                    <a:p>
                      <a:pPr algn="ctr"/>
                      <a:r>
                        <a:rPr lang="en-IE" sz="1400" dirty="0"/>
                        <a:t>(c)</a:t>
                      </a:r>
                    </a:p>
                  </a:txBody>
                  <a:tcPr/>
                </a:tc>
                <a:tc>
                  <a:txBody>
                    <a:bodyPr/>
                    <a:lstStyle/>
                    <a:p>
                      <a:pPr algn="ctr"/>
                      <a:r>
                        <a:rPr lang="en-IE" sz="1400" dirty="0"/>
                        <a:t>(m)</a:t>
                      </a:r>
                    </a:p>
                  </a:txBody>
                  <a:tcPr/>
                </a:tc>
                <a:tc>
                  <a:txBody>
                    <a:bodyPr/>
                    <a:lstStyle/>
                    <a:p>
                      <a:pPr algn="ctr"/>
                      <a:r>
                        <a:rPr lang="en-IE" sz="1400" dirty="0"/>
                        <a:t>(M)</a:t>
                      </a:r>
                    </a:p>
                  </a:txBody>
                  <a:tcPr/>
                </a:tc>
                <a:extLst>
                  <a:ext uri="{0D108BD9-81ED-4DB2-BD59-A6C34878D82A}">
                    <a16:rowId xmlns:a16="http://schemas.microsoft.com/office/drawing/2014/main" val="10000"/>
                  </a:ext>
                </a:extLst>
              </a:tr>
              <a:tr h="263236">
                <a:tc>
                  <a:txBody>
                    <a:bodyPr/>
                    <a:lstStyle/>
                    <a:p>
                      <a:r>
                        <a:rPr lang="en-IE" sz="1200" i="1" dirty="0" err="1"/>
                        <a:t>Enterobacteriaceae</a:t>
                      </a:r>
                      <a:r>
                        <a:rPr lang="en-IE" sz="1200" i="1" dirty="0"/>
                        <a:t> </a:t>
                      </a:r>
                    </a:p>
                  </a:txBody>
                  <a:tcPr/>
                </a:tc>
                <a:tc>
                  <a:txBody>
                    <a:bodyPr/>
                    <a:lstStyle/>
                    <a:p>
                      <a:pPr algn="ctr"/>
                      <a:r>
                        <a:rPr lang="en-IE" sz="1200" dirty="0"/>
                        <a:t>10</a:t>
                      </a:r>
                    </a:p>
                  </a:txBody>
                  <a:tcPr/>
                </a:tc>
                <a:tc>
                  <a:txBody>
                    <a:bodyPr/>
                    <a:lstStyle/>
                    <a:p>
                      <a:pPr algn="ctr"/>
                      <a:r>
                        <a:rPr lang="en-IE" sz="1200" dirty="0"/>
                        <a:t>2</a:t>
                      </a:r>
                    </a:p>
                  </a:txBody>
                  <a:tcPr/>
                </a:tc>
                <a:tc>
                  <a:txBody>
                    <a:bodyPr/>
                    <a:lstStyle/>
                    <a:p>
                      <a:pPr algn="ctr"/>
                      <a:r>
                        <a:rPr lang="en-IE" sz="1200" dirty="0"/>
                        <a:t>0/10g</a:t>
                      </a:r>
                    </a:p>
                  </a:txBody>
                  <a:tcPr/>
                </a:tc>
                <a:tc>
                  <a:txBody>
                    <a:bodyPr/>
                    <a:lstStyle/>
                    <a:p>
                      <a:pPr algn="ctr"/>
                      <a:r>
                        <a:rPr lang="en-IE" sz="1200" dirty="0"/>
                        <a:t>-</a:t>
                      </a:r>
                    </a:p>
                  </a:txBody>
                  <a:tcPr/>
                </a:tc>
                <a:extLst>
                  <a:ext uri="{0D108BD9-81ED-4DB2-BD59-A6C34878D82A}">
                    <a16:rowId xmlns:a16="http://schemas.microsoft.com/office/drawing/2014/main" val="10001"/>
                  </a:ext>
                </a:extLst>
              </a:tr>
              <a:tr h="415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baseline="0" dirty="0" err="1">
                          <a:solidFill>
                            <a:schemeClr val="dk1"/>
                          </a:solidFill>
                          <a:latin typeface="+mn-lt"/>
                          <a:ea typeface="+mn-ea"/>
                          <a:cs typeface="+mn-cs"/>
                        </a:rPr>
                        <a:t>Mesophilic</a:t>
                      </a:r>
                      <a:r>
                        <a:rPr lang="en-IE" sz="1200" b="0" i="0" u="none" strike="noStrike" kern="1200" baseline="0" dirty="0">
                          <a:solidFill>
                            <a:schemeClr val="dk1"/>
                          </a:solidFill>
                          <a:latin typeface="+mn-lt"/>
                          <a:ea typeface="+mn-ea"/>
                          <a:cs typeface="+mn-cs"/>
                        </a:rPr>
                        <a:t> Aerobic Bacteria </a:t>
                      </a:r>
                    </a:p>
                  </a:txBody>
                  <a:tcPr/>
                </a:tc>
                <a:tc>
                  <a:txBody>
                    <a:bodyPr/>
                    <a:lstStyle/>
                    <a:p>
                      <a:pPr algn="ctr"/>
                      <a:r>
                        <a:rPr lang="en-IE" sz="1200" dirty="0"/>
                        <a:t>5</a:t>
                      </a:r>
                    </a:p>
                  </a:txBody>
                  <a:tcPr/>
                </a:tc>
                <a:tc>
                  <a:txBody>
                    <a:bodyPr/>
                    <a:lstStyle/>
                    <a:p>
                      <a:pPr algn="ctr"/>
                      <a:r>
                        <a:rPr lang="en-IE" sz="1200" dirty="0"/>
                        <a:t>2</a:t>
                      </a:r>
                    </a:p>
                  </a:txBody>
                  <a:tcPr/>
                </a:tc>
                <a:tc>
                  <a:txBody>
                    <a:bodyPr/>
                    <a:lstStyle/>
                    <a:p>
                      <a:pPr algn="ctr"/>
                      <a:r>
                        <a:rPr lang="en-IE" sz="1200" dirty="0"/>
                        <a:t>500 </a:t>
                      </a:r>
                      <a:r>
                        <a:rPr lang="en-IE" sz="1200" dirty="0" err="1"/>
                        <a:t>cfu</a:t>
                      </a:r>
                      <a:r>
                        <a:rPr lang="en-IE" sz="1200" dirty="0"/>
                        <a:t>/g</a:t>
                      </a:r>
                    </a:p>
                  </a:txBody>
                  <a:tcPr/>
                </a:tc>
                <a:tc>
                  <a:txBody>
                    <a:bodyPr/>
                    <a:lstStyle/>
                    <a:p>
                      <a:pPr algn="ctr"/>
                      <a:r>
                        <a:rPr lang="en-IE" sz="1200" dirty="0"/>
                        <a:t>5000 </a:t>
                      </a:r>
                      <a:r>
                        <a:rPr lang="en-IE" sz="1200" dirty="0" err="1"/>
                        <a:t>cfu</a:t>
                      </a:r>
                      <a:r>
                        <a:rPr lang="en-IE" sz="1200" dirty="0"/>
                        <a:t>/g</a:t>
                      </a:r>
                    </a:p>
                  </a:txBody>
                  <a:tcPr/>
                </a:tc>
                <a:extLst>
                  <a:ext uri="{0D108BD9-81ED-4DB2-BD59-A6C34878D82A}">
                    <a16:rowId xmlns:a16="http://schemas.microsoft.com/office/drawing/2014/main" val="10002"/>
                  </a:ext>
                </a:extLst>
              </a:tr>
            </a:tbl>
          </a:graphicData>
        </a:graphic>
      </p:graphicFrame>
      <p:sp>
        <p:nvSpPr>
          <p:cNvPr id="5"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4000" dirty="0">
                <a:solidFill>
                  <a:srgbClr val="2D4191"/>
                </a:solidFill>
              </a:rPr>
              <a:t>Microbiological criteria - Examples</a:t>
            </a:r>
          </a:p>
        </p:txBody>
      </p:sp>
      <p:sp>
        <p:nvSpPr>
          <p:cNvPr id="4" name="TextBox 3"/>
          <p:cNvSpPr txBox="1"/>
          <p:nvPr/>
        </p:nvSpPr>
        <p:spPr>
          <a:xfrm>
            <a:off x="5039832" y="1016331"/>
            <a:ext cx="3689497" cy="830997"/>
          </a:xfrm>
          <a:prstGeom prst="rect">
            <a:avLst/>
          </a:prstGeom>
          <a:noFill/>
        </p:spPr>
        <p:txBody>
          <a:bodyPr wrap="square" rtlCol="0">
            <a:spAutoFit/>
          </a:bodyPr>
          <a:lstStyle/>
          <a:p>
            <a:pPr algn="r"/>
            <a:r>
              <a:rPr lang="en-IE" sz="2400" b="1" dirty="0"/>
              <a:t>Powdered infant formula</a:t>
            </a:r>
          </a:p>
          <a:p>
            <a:pPr algn="r"/>
            <a:endParaRPr lang="en-IE" sz="2400" b="1" dirty="0"/>
          </a:p>
        </p:txBody>
      </p:sp>
      <p:sp>
        <p:nvSpPr>
          <p:cNvPr id="6" name="Rounded Rectangle 5"/>
          <p:cNvSpPr/>
          <p:nvPr/>
        </p:nvSpPr>
        <p:spPr>
          <a:xfrm>
            <a:off x="5539564" y="1998912"/>
            <a:ext cx="2126510" cy="563525"/>
          </a:xfrm>
          <a:prstGeom prst="roundRect">
            <a:avLst/>
          </a:prstGeom>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en-IE" sz="1400" b="1" dirty="0"/>
              <a:t>Process Hygiene Criteria</a:t>
            </a:r>
          </a:p>
        </p:txBody>
      </p:sp>
      <p:graphicFrame>
        <p:nvGraphicFramePr>
          <p:cNvPr id="8" name="Table 7"/>
          <p:cNvGraphicFramePr>
            <a:graphicFrameLocks noGrp="1"/>
          </p:cNvGraphicFramePr>
          <p:nvPr>
            <p:extLst>
              <p:ext uri="{D42A27DB-BD31-4B8C-83A1-F6EECF244321}">
                <p14:modId xmlns:p14="http://schemas.microsoft.com/office/powerpoint/2010/main" val="2789313566"/>
              </p:ext>
            </p:extLst>
          </p:nvPr>
        </p:nvGraphicFramePr>
        <p:xfrm>
          <a:off x="471375" y="2612912"/>
          <a:ext cx="4568457" cy="1483360"/>
        </p:xfrm>
        <a:graphic>
          <a:graphicData uri="http://schemas.openxmlformats.org/drawingml/2006/table">
            <a:tbl>
              <a:tblPr firstRow="1" bandRow="1">
                <a:tableStyleId>{5C22544A-7EE6-4342-B048-85BDC9FD1C3A}</a:tableStyleId>
              </a:tblPr>
              <a:tblGrid>
                <a:gridCol w="2059173">
                  <a:extLst>
                    <a:ext uri="{9D8B030D-6E8A-4147-A177-3AD203B41FA5}">
                      <a16:colId xmlns:a16="http://schemas.microsoft.com/office/drawing/2014/main" val="20000"/>
                    </a:ext>
                  </a:extLst>
                </a:gridCol>
                <a:gridCol w="425302">
                  <a:extLst>
                    <a:ext uri="{9D8B030D-6E8A-4147-A177-3AD203B41FA5}">
                      <a16:colId xmlns:a16="http://schemas.microsoft.com/office/drawing/2014/main" val="20001"/>
                    </a:ext>
                  </a:extLst>
                </a:gridCol>
                <a:gridCol w="414670">
                  <a:extLst>
                    <a:ext uri="{9D8B030D-6E8A-4147-A177-3AD203B41FA5}">
                      <a16:colId xmlns:a16="http://schemas.microsoft.com/office/drawing/2014/main" val="20002"/>
                    </a:ext>
                  </a:extLst>
                </a:gridCol>
                <a:gridCol w="808074">
                  <a:extLst>
                    <a:ext uri="{9D8B030D-6E8A-4147-A177-3AD203B41FA5}">
                      <a16:colId xmlns:a16="http://schemas.microsoft.com/office/drawing/2014/main" val="20003"/>
                    </a:ext>
                  </a:extLst>
                </a:gridCol>
                <a:gridCol w="861238">
                  <a:extLst>
                    <a:ext uri="{9D8B030D-6E8A-4147-A177-3AD203B41FA5}">
                      <a16:colId xmlns:a16="http://schemas.microsoft.com/office/drawing/2014/main" val="20004"/>
                    </a:ext>
                  </a:extLst>
                </a:gridCol>
              </a:tblGrid>
              <a:tr h="370840">
                <a:tc>
                  <a:txBody>
                    <a:bodyPr/>
                    <a:lstStyle/>
                    <a:p>
                      <a:r>
                        <a:rPr lang="en-IE" sz="1400" dirty="0"/>
                        <a:t>Europe</a:t>
                      </a:r>
                    </a:p>
                  </a:txBody>
                  <a:tcPr/>
                </a:tc>
                <a:tc>
                  <a:txBody>
                    <a:bodyPr/>
                    <a:lstStyle/>
                    <a:p>
                      <a:pPr algn="ctr"/>
                      <a:r>
                        <a:rPr lang="en-IE" sz="1400" dirty="0"/>
                        <a:t>(n)</a:t>
                      </a:r>
                    </a:p>
                  </a:txBody>
                  <a:tcPr/>
                </a:tc>
                <a:tc>
                  <a:txBody>
                    <a:bodyPr/>
                    <a:lstStyle/>
                    <a:p>
                      <a:pPr algn="ctr"/>
                      <a:r>
                        <a:rPr lang="en-IE" sz="1400" dirty="0"/>
                        <a:t>(c)</a:t>
                      </a:r>
                    </a:p>
                  </a:txBody>
                  <a:tcPr/>
                </a:tc>
                <a:tc>
                  <a:txBody>
                    <a:bodyPr/>
                    <a:lstStyle/>
                    <a:p>
                      <a:pPr algn="ctr"/>
                      <a:r>
                        <a:rPr lang="en-IE" sz="1400" dirty="0"/>
                        <a:t>(m)</a:t>
                      </a:r>
                    </a:p>
                  </a:txBody>
                  <a:tcPr/>
                </a:tc>
                <a:tc>
                  <a:txBody>
                    <a:bodyPr/>
                    <a:lstStyle/>
                    <a:p>
                      <a:pPr algn="ctr"/>
                      <a:r>
                        <a:rPr lang="en-IE" sz="1400" dirty="0"/>
                        <a:t>(M)</a:t>
                      </a:r>
                    </a:p>
                  </a:txBody>
                  <a:tcPr/>
                </a:tc>
                <a:extLst>
                  <a:ext uri="{0D108BD9-81ED-4DB2-BD59-A6C34878D82A}">
                    <a16:rowId xmlns:a16="http://schemas.microsoft.com/office/drawing/2014/main" val="10000"/>
                  </a:ext>
                </a:extLst>
              </a:tr>
              <a:tr h="370840">
                <a:tc>
                  <a:txBody>
                    <a:bodyPr/>
                    <a:lstStyle/>
                    <a:p>
                      <a:r>
                        <a:rPr lang="en-IE" sz="1200" i="1" dirty="0" err="1"/>
                        <a:t>Enterobacteriaceae</a:t>
                      </a:r>
                      <a:r>
                        <a:rPr lang="en-IE" sz="1200" i="1" dirty="0"/>
                        <a:t> </a:t>
                      </a:r>
                    </a:p>
                  </a:txBody>
                  <a:tcPr/>
                </a:tc>
                <a:tc>
                  <a:txBody>
                    <a:bodyPr/>
                    <a:lstStyle/>
                    <a:p>
                      <a:pPr algn="ctr"/>
                      <a:r>
                        <a:rPr lang="en-IE" sz="1200" dirty="0"/>
                        <a:t>10</a:t>
                      </a:r>
                    </a:p>
                  </a:txBody>
                  <a:tcPr/>
                </a:tc>
                <a:tc>
                  <a:txBody>
                    <a:bodyPr/>
                    <a:lstStyle/>
                    <a:p>
                      <a:pPr algn="ctr"/>
                      <a:r>
                        <a:rPr lang="en-IE" sz="1200" dirty="0"/>
                        <a:t>0</a:t>
                      </a:r>
                    </a:p>
                  </a:txBody>
                  <a:tcPr/>
                </a:tc>
                <a:tc>
                  <a:txBody>
                    <a:bodyPr/>
                    <a:lstStyle/>
                    <a:p>
                      <a:pPr algn="ctr"/>
                      <a:r>
                        <a:rPr lang="en-IE" sz="1200" dirty="0"/>
                        <a:t>0/10g</a:t>
                      </a:r>
                    </a:p>
                  </a:txBody>
                  <a:tcPr/>
                </a:tc>
                <a:tc>
                  <a:txBody>
                    <a:bodyPr/>
                    <a:lstStyle/>
                    <a:p>
                      <a:pPr algn="ctr"/>
                      <a:r>
                        <a:rPr lang="en-IE" sz="1200" dirty="0"/>
                        <a:t>-</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i="1" u="none" strike="noStrike" kern="1200" baseline="0" dirty="0">
                          <a:solidFill>
                            <a:schemeClr val="dk1"/>
                          </a:solidFill>
                          <a:latin typeface="+mn-lt"/>
                          <a:ea typeface="+mn-ea"/>
                          <a:cs typeface="+mn-cs"/>
                        </a:rPr>
                        <a:t>Salmonella </a:t>
                      </a:r>
                    </a:p>
                  </a:txBody>
                  <a:tcPr/>
                </a:tc>
                <a:tc>
                  <a:txBody>
                    <a:bodyPr/>
                    <a:lstStyle/>
                    <a:p>
                      <a:pPr algn="ctr"/>
                      <a:r>
                        <a:rPr lang="en-IE" sz="1200" dirty="0"/>
                        <a:t>30</a:t>
                      </a:r>
                    </a:p>
                  </a:txBody>
                  <a:tcPr/>
                </a:tc>
                <a:tc>
                  <a:txBody>
                    <a:bodyPr/>
                    <a:lstStyle/>
                    <a:p>
                      <a:pPr algn="ctr"/>
                      <a:r>
                        <a:rPr lang="en-IE" sz="12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200" dirty="0"/>
                        <a:t>0/10g</a:t>
                      </a:r>
                    </a:p>
                  </a:txBody>
                  <a:tcPr/>
                </a:tc>
                <a:tc>
                  <a:txBody>
                    <a:bodyPr/>
                    <a:lstStyle/>
                    <a:p>
                      <a:pPr algn="ctr"/>
                      <a:r>
                        <a:rPr lang="en-IE" sz="1200" dirty="0"/>
                        <a:t>-</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i="1" u="none" strike="noStrike" kern="1200" baseline="0" dirty="0" err="1">
                          <a:solidFill>
                            <a:schemeClr val="dk1"/>
                          </a:solidFill>
                          <a:latin typeface="+mn-lt"/>
                          <a:ea typeface="+mn-ea"/>
                          <a:cs typeface="+mn-cs"/>
                        </a:rPr>
                        <a:t>Cronobacter</a:t>
                      </a:r>
                      <a:r>
                        <a:rPr lang="en-IE" sz="1200" b="0" i="1" u="none" strike="noStrike" kern="1200" baseline="0" dirty="0">
                          <a:solidFill>
                            <a:schemeClr val="dk1"/>
                          </a:solidFill>
                          <a:latin typeface="+mn-lt"/>
                          <a:ea typeface="+mn-ea"/>
                          <a:cs typeface="+mn-cs"/>
                        </a:rPr>
                        <a:t> </a:t>
                      </a:r>
                      <a:r>
                        <a:rPr lang="en-IE" sz="1200" b="0" i="1" u="none" strike="noStrike" kern="1200" baseline="0" dirty="0" err="1">
                          <a:solidFill>
                            <a:schemeClr val="dk1"/>
                          </a:solidFill>
                          <a:latin typeface="+mn-lt"/>
                          <a:ea typeface="+mn-ea"/>
                          <a:cs typeface="+mn-cs"/>
                        </a:rPr>
                        <a:t>sakazakii</a:t>
                      </a:r>
                      <a:endParaRPr lang="en-IE" sz="1200" b="0" i="1" u="none" strike="noStrike" kern="1200" baseline="0" dirty="0">
                        <a:solidFill>
                          <a:schemeClr val="dk1"/>
                        </a:solidFill>
                        <a:latin typeface="+mn-lt"/>
                        <a:ea typeface="+mn-ea"/>
                        <a:cs typeface="+mn-cs"/>
                      </a:endParaRPr>
                    </a:p>
                  </a:txBody>
                  <a:tcPr/>
                </a:tc>
                <a:tc>
                  <a:txBody>
                    <a:bodyPr/>
                    <a:lstStyle/>
                    <a:p>
                      <a:pPr algn="ctr"/>
                      <a:r>
                        <a:rPr lang="en-IE" sz="1200" dirty="0"/>
                        <a:t>30</a:t>
                      </a:r>
                    </a:p>
                  </a:txBody>
                  <a:tcPr/>
                </a:tc>
                <a:tc>
                  <a:txBody>
                    <a:bodyPr/>
                    <a:lstStyle/>
                    <a:p>
                      <a:pPr algn="ctr"/>
                      <a:r>
                        <a:rPr lang="en-IE" sz="12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200" dirty="0"/>
                        <a:t>0/10g</a:t>
                      </a:r>
                    </a:p>
                  </a:txBody>
                  <a:tcPr/>
                </a:tc>
                <a:tc>
                  <a:txBody>
                    <a:bodyPr/>
                    <a:lstStyle/>
                    <a:p>
                      <a:pPr algn="ctr"/>
                      <a:r>
                        <a:rPr lang="en-IE" sz="1200" dirty="0"/>
                        <a:t>-</a:t>
                      </a:r>
                    </a:p>
                  </a:txBody>
                  <a:tcPr/>
                </a:tc>
                <a:extLst>
                  <a:ext uri="{0D108BD9-81ED-4DB2-BD59-A6C34878D82A}">
                    <a16:rowId xmlns:a16="http://schemas.microsoft.com/office/drawing/2014/main" val="10003"/>
                  </a:ext>
                </a:extLst>
              </a:tr>
            </a:tbl>
          </a:graphicData>
        </a:graphic>
      </p:graphicFrame>
      <p:sp>
        <p:nvSpPr>
          <p:cNvPr id="9" name="Rounded Rectangle 8"/>
          <p:cNvSpPr/>
          <p:nvPr/>
        </p:nvSpPr>
        <p:spPr>
          <a:xfrm>
            <a:off x="5645889" y="3235886"/>
            <a:ext cx="2126510" cy="740696"/>
          </a:xfrm>
          <a:prstGeom prst="roundRect">
            <a:avLst/>
          </a:prstGeom>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en-IE" sz="1400" b="1" dirty="0"/>
              <a:t>Process Hygiene Criteria and </a:t>
            </a:r>
          </a:p>
          <a:p>
            <a:pPr algn="ctr"/>
            <a:r>
              <a:rPr lang="en-IE" sz="1400" b="1" dirty="0"/>
              <a:t>Food Safety Criteria</a:t>
            </a:r>
          </a:p>
        </p:txBody>
      </p:sp>
      <p:graphicFrame>
        <p:nvGraphicFramePr>
          <p:cNvPr id="10" name="Table 9"/>
          <p:cNvGraphicFramePr>
            <a:graphicFrameLocks noGrp="1"/>
          </p:cNvGraphicFramePr>
          <p:nvPr>
            <p:extLst>
              <p:ext uri="{D42A27DB-BD31-4B8C-83A1-F6EECF244321}">
                <p14:modId xmlns:p14="http://schemas.microsoft.com/office/powerpoint/2010/main" val="1677489523"/>
              </p:ext>
            </p:extLst>
          </p:nvPr>
        </p:nvGraphicFramePr>
        <p:xfrm>
          <a:off x="464281" y="4136077"/>
          <a:ext cx="4575551" cy="2225040"/>
        </p:xfrm>
        <a:graphic>
          <a:graphicData uri="http://schemas.openxmlformats.org/drawingml/2006/table">
            <a:tbl>
              <a:tblPr firstRow="1" bandRow="1">
                <a:tableStyleId>{5C22544A-7EE6-4342-B048-85BDC9FD1C3A}</a:tableStyleId>
              </a:tblPr>
              <a:tblGrid>
                <a:gridCol w="2055635">
                  <a:extLst>
                    <a:ext uri="{9D8B030D-6E8A-4147-A177-3AD203B41FA5}">
                      <a16:colId xmlns:a16="http://schemas.microsoft.com/office/drawing/2014/main" val="20000"/>
                    </a:ext>
                  </a:extLst>
                </a:gridCol>
                <a:gridCol w="425303">
                  <a:extLst>
                    <a:ext uri="{9D8B030D-6E8A-4147-A177-3AD203B41FA5}">
                      <a16:colId xmlns:a16="http://schemas.microsoft.com/office/drawing/2014/main" val="20001"/>
                    </a:ext>
                  </a:extLst>
                </a:gridCol>
                <a:gridCol w="425302">
                  <a:extLst>
                    <a:ext uri="{9D8B030D-6E8A-4147-A177-3AD203B41FA5}">
                      <a16:colId xmlns:a16="http://schemas.microsoft.com/office/drawing/2014/main" val="20002"/>
                    </a:ext>
                  </a:extLst>
                </a:gridCol>
                <a:gridCol w="808074">
                  <a:extLst>
                    <a:ext uri="{9D8B030D-6E8A-4147-A177-3AD203B41FA5}">
                      <a16:colId xmlns:a16="http://schemas.microsoft.com/office/drawing/2014/main" val="20003"/>
                    </a:ext>
                  </a:extLst>
                </a:gridCol>
                <a:gridCol w="861237">
                  <a:extLst>
                    <a:ext uri="{9D8B030D-6E8A-4147-A177-3AD203B41FA5}">
                      <a16:colId xmlns:a16="http://schemas.microsoft.com/office/drawing/2014/main" val="20004"/>
                    </a:ext>
                  </a:extLst>
                </a:gridCol>
              </a:tblGrid>
              <a:tr h="370840">
                <a:tc>
                  <a:txBody>
                    <a:bodyPr/>
                    <a:lstStyle/>
                    <a:p>
                      <a:r>
                        <a:rPr lang="en-IE" sz="1400" dirty="0"/>
                        <a:t>Turkey </a:t>
                      </a:r>
                    </a:p>
                  </a:txBody>
                  <a:tcPr/>
                </a:tc>
                <a:tc>
                  <a:txBody>
                    <a:bodyPr/>
                    <a:lstStyle/>
                    <a:p>
                      <a:pPr algn="ctr"/>
                      <a:r>
                        <a:rPr lang="en-IE" sz="1400" dirty="0"/>
                        <a:t>(n)</a:t>
                      </a:r>
                    </a:p>
                  </a:txBody>
                  <a:tcPr/>
                </a:tc>
                <a:tc>
                  <a:txBody>
                    <a:bodyPr/>
                    <a:lstStyle/>
                    <a:p>
                      <a:pPr algn="ctr"/>
                      <a:r>
                        <a:rPr lang="en-IE" sz="1400" dirty="0"/>
                        <a:t>(c)</a:t>
                      </a:r>
                    </a:p>
                  </a:txBody>
                  <a:tcPr/>
                </a:tc>
                <a:tc>
                  <a:txBody>
                    <a:bodyPr/>
                    <a:lstStyle/>
                    <a:p>
                      <a:pPr algn="ctr"/>
                      <a:r>
                        <a:rPr lang="en-IE" sz="1400" dirty="0"/>
                        <a:t>(m)</a:t>
                      </a:r>
                    </a:p>
                  </a:txBody>
                  <a:tcPr/>
                </a:tc>
                <a:tc>
                  <a:txBody>
                    <a:bodyPr/>
                    <a:lstStyle/>
                    <a:p>
                      <a:pPr algn="ctr"/>
                      <a:r>
                        <a:rPr lang="en-IE" sz="1400" dirty="0"/>
                        <a:t>(M)</a:t>
                      </a:r>
                    </a:p>
                  </a:txBody>
                  <a:tcPr/>
                </a:tc>
                <a:extLst>
                  <a:ext uri="{0D108BD9-81ED-4DB2-BD59-A6C34878D82A}">
                    <a16:rowId xmlns:a16="http://schemas.microsoft.com/office/drawing/2014/main" val="10000"/>
                  </a:ext>
                </a:extLst>
              </a:tr>
              <a:tr h="370840">
                <a:tc>
                  <a:txBody>
                    <a:bodyPr/>
                    <a:lstStyle/>
                    <a:p>
                      <a:r>
                        <a:rPr lang="en-IE" sz="1200" i="1" dirty="0" err="1"/>
                        <a:t>Enterobacteriaceae</a:t>
                      </a:r>
                      <a:r>
                        <a:rPr lang="en-IE" sz="1200" i="1" dirty="0"/>
                        <a:t> </a:t>
                      </a:r>
                    </a:p>
                  </a:txBody>
                  <a:tcPr/>
                </a:tc>
                <a:tc>
                  <a:txBody>
                    <a:bodyPr/>
                    <a:lstStyle/>
                    <a:p>
                      <a:pPr algn="ctr"/>
                      <a:r>
                        <a:rPr lang="en-IE" sz="1200" dirty="0"/>
                        <a:t>10</a:t>
                      </a:r>
                    </a:p>
                  </a:txBody>
                  <a:tcPr/>
                </a:tc>
                <a:tc>
                  <a:txBody>
                    <a:bodyPr/>
                    <a:lstStyle/>
                    <a:p>
                      <a:pPr algn="ctr"/>
                      <a:r>
                        <a:rPr lang="en-IE" sz="1200" dirty="0"/>
                        <a:t>0</a:t>
                      </a:r>
                    </a:p>
                  </a:txBody>
                  <a:tcPr/>
                </a:tc>
                <a:tc>
                  <a:txBody>
                    <a:bodyPr/>
                    <a:lstStyle/>
                    <a:p>
                      <a:pPr algn="ctr"/>
                      <a:r>
                        <a:rPr lang="en-IE" sz="1200" dirty="0"/>
                        <a:t>0/10g</a:t>
                      </a:r>
                    </a:p>
                  </a:txBody>
                  <a:tcPr/>
                </a:tc>
                <a:tc>
                  <a:txBody>
                    <a:bodyPr/>
                    <a:lstStyle/>
                    <a:p>
                      <a:pPr algn="ctr"/>
                      <a:r>
                        <a:rPr lang="en-IE" sz="1200" dirty="0"/>
                        <a:t>-</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i="1" u="none" strike="noStrike" kern="1200" baseline="0" dirty="0">
                          <a:solidFill>
                            <a:schemeClr val="dk1"/>
                          </a:solidFill>
                          <a:latin typeface="+mn-lt"/>
                          <a:ea typeface="+mn-ea"/>
                          <a:cs typeface="+mn-cs"/>
                        </a:rPr>
                        <a:t>Salmonella </a:t>
                      </a:r>
                    </a:p>
                  </a:txBody>
                  <a:tcPr/>
                </a:tc>
                <a:tc>
                  <a:txBody>
                    <a:bodyPr/>
                    <a:lstStyle/>
                    <a:p>
                      <a:pPr algn="ctr"/>
                      <a:r>
                        <a:rPr lang="en-IE" sz="1200" dirty="0"/>
                        <a:t>10</a:t>
                      </a:r>
                    </a:p>
                  </a:txBody>
                  <a:tcPr/>
                </a:tc>
                <a:tc>
                  <a:txBody>
                    <a:bodyPr/>
                    <a:lstStyle/>
                    <a:p>
                      <a:pPr algn="ctr"/>
                      <a:r>
                        <a:rPr lang="en-IE" sz="12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200" dirty="0"/>
                        <a:t>0/25g</a:t>
                      </a:r>
                    </a:p>
                  </a:txBody>
                  <a:tcPr/>
                </a:tc>
                <a:tc>
                  <a:txBody>
                    <a:bodyPr/>
                    <a:lstStyle/>
                    <a:p>
                      <a:pPr algn="ctr"/>
                      <a:r>
                        <a:rPr lang="en-IE" sz="1200" dirty="0"/>
                        <a:t>-</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i="1" u="none" strike="noStrike" kern="1200" baseline="0" dirty="0" err="1">
                          <a:solidFill>
                            <a:schemeClr val="dk1"/>
                          </a:solidFill>
                          <a:latin typeface="+mn-lt"/>
                          <a:ea typeface="+mn-ea"/>
                          <a:cs typeface="+mn-cs"/>
                        </a:rPr>
                        <a:t>Cronobacter</a:t>
                      </a:r>
                      <a:r>
                        <a:rPr lang="en-IE" sz="1200" b="0" i="1" u="none" strike="noStrike" kern="1200" baseline="0" dirty="0">
                          <a:solidFill>
                            <a:schemeClr val="dk1"/>
                          </a:solidFill>
                          <a:latin typeface="+mn-lt"/>
                          <a:ea typeface="+mn-ea"/>
                          <a:cs typeface="+mn-cs"/>
                        </a:rPr>
                        <a:t> </a:t>
                      </a:r>
                      <a:r>
                        <a:rPr lang="en-IE" sz="1200" b="0" i="1" u="none" strike="noStrike" kern="1200" baseline="0" dirty="0" err="1">
                          <a:solidFill>
                            <a:schemeClr val="dk1"/>
                          </a:solidFill>
                          <a:latin typeface="+mn-lt"/>
                          <a:ea typeface="+mn-ea"/>
                          <a:cs typeface="+mn-cs"/>
                        </a:rPr>
                        <a:t>sakazakii</a:t>
                      </a:r>
                      <a:endParaRPr lang="en-IE" sz="1200" b="0" i="1" u="none" strike="noStrike" kern="1200" baseline="0" dirty="0">
                        <a:solidFill>
                          <a:schemeClr val="dk1"/>
                        </a:solidFill>
                        <a:latin typeface="+mn-lt"/>
                        <a:ea typeface="+mn-ea"/>
                        <a:cs typeface="+mn-cs"/>
                      </a:endParaRPr>
                    </a:p>
                  </a:txBody>
                  <a:tcPr/>
                </a:tc>
                <a:tc>
                  <a:txBody>
                    <a:bodyPr/>
                    <a:lstStyle/>
                    <a:p>
                      <a:pPr algn="ctr"/>
                      <a:r>
                        <a:rPr lang="en-IE" sz="1200" dirty="0"/>
                        <a:t>10</a:t>
                      </a:r>
                    </a:p>
                  </a:txBody>
                  <a:tcPr/>
                </a:tc>
                <a:tc>
                  <a:txBody>
                    <a:bodyPr/>
                    <a:lstStyle/>
                    <a:p>
                      <a:pPr algn="ctr"/>
                      <a:r>
                        <a:rPr lang="en-IE" sz="12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200" dirty="0"/>
                        <a:t>0/25g</a:t>
                      </a:r>
                    </a:p>
                  </a:txBody>
                  <a:tcPr/>
                </a:tc>
                <a:tc>
                  <a:txBody>
                    <a:bodyPr/>
                    <a:lstStyle/>
                    <a:p>
                      <a:pPr algn="ctr"/>
                      <a:r>
                        <a:rPr lang="en-IE" sz="1200" dirty="0"/>
                        <a:t>-</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i="1" u="none" strike="noStrike" kern="1200" baseline="0" dirty="0">
                          <a:solidFill>
                            <a:schemeClr val="dk1"/>
                          </a:solidFill>
                          <a:latin typeface="+mn-lt"/>
                          <a:ea typeface="+mn-ea"/>
                          <a:cs typeface="+mn-cs"/>
                        </a:rPr>
                        <a:t>B. cereus</a:t>
                      </a:r>
                    </a:p>
                  </a:txBody>
                  <a:tcPr/>
                </a:tc>
                <a:tc>
                  <a:txBody>
                    <a:bodyPr/>
                    <a:lstStyle/>
                    <a:p>
                      <a:pPr algn="ctr"/>
                      <a:r>
                        <a:rPr lang="en-IE" sz="1200" dirty="0"/>
                        <a:t>5</a:t>
                      </a:r>
                    </a:p>
                  </a:txBody>
                  <a:tcPr/>
                </a:tc>
                <a:tc>
                  <a:txBody>
                    <a:bodyPr/>
                    <a:lstStyle/>
                    <a:p>
                      <a:pPr algn="ctr"/>
                      <a:r>
                        <a:rPr lang="en-IE" sz="1200"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200" dirty="0"/>
                        <a:t>50 </a:t>
                      </a:r>
                      <a:r>
                        <a:rPr lang="en-IE" sz="1200" dirty="0" err="1"/>
                        <a:t>cfu</a:t>
                      </a:r>
                      <a:r>
                        <a:rPr lang="en-IE" sz="1200" dirty="0"/>
                        <a:t>/g</a:t>
                      </a:r>
                    </a:p>
                  </a:txBody>
                  <a:tcPr/>
                </a:tc>
                <a:tc>
                  <a:txBody>
                    <a:bodyPr/>
                    <a:lstStyle/>
                    <a:p>
                      <a:pPr algn="ctr"/>
                      <a:r>
                        <a:rPr lang="en-IE" sz="1200" dirty="0"/>
                        <a:t>500 </a:t>
                      </a:r>
                      <a:r>
                        <a:rPr lang="en-IE" sz="1200" dirty="0" err="1"/>
                        <a:t>cfu</a:t>
                      </a:r>
                      <a:r>
                        <a:rPr lang="en-IE" sz="1200" dirty="0"/>
                        <a:t>/g</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i="1" u="none" strike="noStrike" kern="1200" baseline="0" dirty="0">
                          <a:solidFill>
                            <a:schemeClr val="dk1"/>
                          </a:solidFill>
                          <a:latin typeface="+mn-lt"/>
                          <a:ea typeface="+mn-ea"/>
                          <a:cs typeface="+mn-cs"/>
                        </a:rPr>
                        <a:t>L. </a:t>
                      </a:r>
                      <a:r>
                        <a:rPr lang="en-IE" sz="1200" b="0" i="1" u="none" strike="noStrike" kern="1200" baseline="0" dirty="0" err="1">
                          <a:solidFill>
                            <a:schemeClr val="dk1"/>
                          </a:solidFill>
                          <a:latin typeface="+mn-lt"/>
                          <a:ea typeface="+mn-ea"/>
                          <a:cs typeface="+mn-cs"/>
                        </a:rPr>
                        <a:t>monocytogenes</a:t>
                      </a:r>
                      <a:endParaRPr lang="en-IE" sz="1200" b="0" i="1" u="none" strike="noStrike" kern="1200" baseline="0" dirty="0">
                        <a:solidFill>
                          <a:schemeClr val="dk1"/>
                        </a:solidFill>
                        <a:latin typeface="+mn-lt"/>
                        <a:ea typeface="+mn-ea"/>
                        <a:cs typeface="+mn-cs"/>
                      </a:endParaRPr>
                    </a:p>
                  </a:txBody>
                  <a:tcPr/>
                </a:tc>
                <a:tc>
                  <a:txBody>
                    <a:bodyPr/>
                    <a:lstStyle/>
                    <a:p>
                      <a:pPr algn="ctr"/>
                      <a:r>
                        <a:rPr lang="en-IE" sz="1200" dirty="0"/>
                        <a:t>10</a:t>
                      </a:r>
                    </a:p>
                  </a:txBody>
                  <a:tcPr/>
                </a:tc>
                <a:tc>
                  <a:txBody>
                    <a:bodyPr/>
                    <a:lstStyle/>
                    <a:p>
                      <a:pPr algn="ctr"/>
                      <a:r>
                        <a:rPr lang="en-IE" sz="12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200" dirty="0"/>
                        <a:t>0/25 g</a:t>
                      </a:r>
                    </a:p>
                  </a:txBody>
                  <a:tcPr/>
                </a:tc>
                <a:tc>
                  <a:txBody>
                    <a:bodyPr/>
                    <a:lstStyle/>
                    <a:p>
                      <a:pPr algn="ctr"/>
                      <a:r>
                        <a:rPr lang="en-IE" sz="1200" dirty="0"/>
                        <a:t>-</a:t>
                      </a:r>
                    </a:p>
                  </a:txBody>
                  <a:tcPr/>
                </a:tc>
                <a:extLst>
                  <a:ext uri="{0D108BD9-81ED-4DB2-BD59-A6C34878D82A}">
                    <a16:rowId xmlns:a16="http://schemas.microsoft.com/office/drawing/2014/main" val="10005"/>
                  </a:ext>
                </a:extLst>
              </a:tr>
            </a:tbl>
          </a:graphicData>
        </a:graphic>
      </p:graphicFrame>
      <p:sp>
        <p:nvSpPr>
          <p:cNvPr id="11" name="Rounded Rectangle 10"/>
          <p:cNvSpPr/>
          <p:nvPr/>
        </p:nvSpPr>
        <p:spPr>
          <a:xfrm>
            <a:off x="5649427" y="5015135"/>
            <a:ext cx="2126510" cy="740696"/>
          </a:xfrm>
          <a:prstGeom prst="roundRect">
            <a:avLst/>
          </a:prstGeom>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en-IE" sz="1400" b="1" dirty="0"/>
              <a:t>Process Hygiene Criteria and </a:t>
            </a:r>
          </a:p>
          <a:p>
            <a:pPr algn="ctr"/>
            <a:r>
              <a:rPr lang="en-IE" sz="1400" b="1" dirty="0"/>
              <a:t>Food Safety Criteria</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2262" y="5575070"/>
            <a:ext cx="1128934" cy="7512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4407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4000" dirty="0">
                <a:solidFill>
                  <a:srgbClr val="2D4191"/>
                </a:solidFill>
              </a:rPr>
              <a:t>Microbiological criteria - Examples</a:t>
            </a:r>
          </a:p>
        </p:txBody>
      </p:sp>
      <p:sp>
        <p:nvSpPr>
          <p:cNvPr id="4" name="TextBox 3"/>
          <p:cNvSpPr txBox="1"/>
          <p:nvPr/>
        </p:nvSpPr>
        <p:spPr>
          <a:xfrm>
            <a:off x="1998921" y="1175826"/>
            <a:ext cx="6730409" cy="830997"/>
          </a:xfrm>
          <a:prstGeom prst="rect">
            <a:avLst/>
          </a:prstGeom>
          <a:noFill/>
        </p:spPr>
        <p:txBody>
          <a:bodyPr wrap="square" rtlCol="0">
            <a:spAutoFit/>
          </a:bodyPr>
          <a:lstStyle/>
          <a:p>
            <a:pPr algn="r"/>
            <a:r>
              <a:rPr lang="en-IE" sz="2400" b="1" i="1" dirty="0"/>
              <a:t>Listeria </a:t>
            </a:r>
            <a:r>
              <a:rPr lang="en-IE" sz="2400" b="1" i="1" dirty="0" err="1"/>
              <a:t>monocytogenes</a:t>
            </a:r>
            <a:r>
              <a:rPr lang="en-IE" sz="2400" b="1" i="1" dirty="0"/>
              <a:t> </a:t>
            </a:r>
            <a:r>
              <a:rPr lang="en-IE" sz="2400" b="1" dirty="0"/>
              <a:t>and ready-to-eat products</a:t>
            </a:r>
          </a:p>
          <a:p>
            <a:pPr algn="r"/>
            <a:endParaRPr lang="en-IE" sz="2400" b="1" i="1" dirty="0"/>
          </a:p>
        </p:txBody>
      </p:sp>
      <p:graphicFrame>
        <p:nvGraphicFramePr>
          <p:cNvPr id="5" name="Table 4"/>
          <p:cNvGraphicFramePr>
            <a:graphicFrameLocks noGrp="1"/>
          </p:cNvGraphicFramePr>
          <p:nvPr>
            <p:extLst>
              <p:ext uri="{D42A27DB-BD31-4B8C-83A1-F6EECF244321}">
                <p14:modId xmlns:p14="http://schemas.microsoft.com/office/powerpoint/2010/main" val="3822398213"/>
              </p:ext>
            </p:extLst>
          </p:nvPr>
        </p:nvGraphicFramePr>
        <p:xfrm>
          <a:off x="824211" y="2502806"/>
          <a:ext cx="6905654" cy="2565400"/>
        </p:xfrm>
        <a:graphic>
          <a:graphicData uri="http://schemas.openxmlformats.org/drawingml/2006/table">
            <a:tbl>
              <a:tblPr firstRow="1" bandRow="1">
                <a:tableStyleId>{5C22544A-7EE6-4342-B048-85BDC9FD1C3A}</a:tableStyleId>
              </a:tblPr>
              <a:tblGrid>
                <a:gridCol w="2007641">
                  <a:extLst>
                    <a:ext uri="{9D8B030D-6E8A-4147-A177-3AD203B41FA5}">
                      <a16:colId xmlns:a16="http://schemas.microsoft.com/office/drawing/2014/main" val="20000"/>
                    </a:ext>
                  </a:extLst>
                </a:gridCol>
                <a:gridCol w="509032">
                  <a:extLst>
                    <a:ext uri="{9D8B030D-6E8A-4147-A177-3AD203B41FA5}">
                      <a16:colId xmlns:a16="http://schemas.microsoft.com/office/drawing/2014/main" val="20001"/>
                    </a:ext>
                  </a:extLst>
                </a:gridCol>
                <a:gridCol w="509031">
                  <a:extLst>
                    <a:ext uri="{9D8B030D-6E8A-4147-A177-3AD203B41FA5}">
                      <a16:colId xmlns:a16="http://schemas.microsoft.com/office/drawing/2014/main" val="20002"/>
                    </a:ext>
                  </a:extLst>
                </a:gridCol>
                <a:gridCol w="1029374">
                  <a:extLst>
                    <a:ext uri="{9D8B030D-6E8A-4147-A177-3AD203B41FA5}">
                      <a16:colId xmlns:a16="http://schemas.microsoft.com/office/drawing/2014/main" val="20003"/>
                    </a:ext>
                  </a:extLst>
                </a:gridCol>
                <a:gridCol w="565591">
                  <a:extLst>
                    <a:ext uri="{9D8B030D-6E8A-4147-A177-3AD203B41FA5}">
                      <a16:colId xmlns:a16="http://schemas.microsoft.com/office/drawing/2014/main" val="20004"/>
                    </a:ext>
                  </a:extLst>
                </a:gridCol>
                <a:gridCol w="2284985">
                  <a:extLst>
                    <a:ext uri="{9D8B030D-6E8A-4147-A177-3AD203B41FA5}">
                      <a16:colId xmlns:a16="http://schemas.microsoft.com/office/drawing/2014/main" val="20005"/>
                    </a:ext>
                  </a:extLst>
                </a:gridCol>
              </a:tblGrid>
              <a:tr h="370840">
                <a:tc>
                  <a:txBody>
                    <a:bodyPr/>
                    <a:lstStyle/>
                    <a:p>
                      <a:pPr algn="ctr"/>
                      <a:endParaRPr lang="en-IE" dirty="0"/>
                    </a:p>
                  </a:txBody>
                  <a:tcPr/>
                </a:tc>
                <a:tc>
                  <a:txBody>
                    <a:bodyPr/>
                    <a:lstStyle/>
                    <a:p>
                      <a:pPr algn="ctr"/>
                      <a:r>
                        <a:rPr lang="en-IE" sz="1400" dirty="0"/>
                        <a:t>(n)</a:t>
                      </a:r>
                    </a:p>
                  </a:txBody>
                  <a:tcPr/>
                </a:tc>
                <a:tc>
                  <a:txBody>
                    <a:bodyPr/>
                    <a:lstStyle/>
                    <a:p>
                      <a:pPr algn="ctr"/>
                      <a:r>
                        <a:rPr lang="en-IE" sz="1400" dirty="0"/>
                        <a:t>(c)</a:t>
                      </a:r>
                    </a:p>
                  </a:txBody>
                  <a:tcPr/>
                </a:tc>
                <a:tc>
                  <a:txBody>
                    <a:bodyPr/>
                    <a:lstStyle/>
                    <a:p>
                      <a:pPr algn="ctr"/>
                      <a:r>
                        <a:rPr lang="en-IE" sz="1400" dirty="0"/>
                        <a:t>(m)</a:t>
                      </a:r>
                    </a:p>
                  </a:txBody>
                  <a:tcPr/>
                </a:tc>
                <a:tc>
                  <a:txBody>
                    <a:bodyPr/>
                    <a:lstStyle/>
                    <a:p>
                      <a:pPr algn="ctr"/>
                      <a:r>
                        <a:rPr lang="en-IE" sz="1400" dirty="0"/>
                        <a:t>(M)</a:t>
                      </a:r>
                    </a:p>
                  </a:txBody>
                  <a:tcPr/>
                </a:tc>
                <a:tc>
                  <a:txBody>
                    <a:bodyPr/>
                    <a:lstStyle/>
                    <a:p>
                      <a:pPr algn="ctr"/>
                      <a:r>
                        <a:rPr lang="en-IE" sz="1400" dirty="0"/>
                        <a:t>Point of application</a:t>
                      </a:r>
                    </a:p>
                  </a:txBody>
                  <a:tcPr/>
                </a:tc>
                <a:extLst>
                  <a:ext uri="{0D108BD9-81ED-4DB2-BD59-A6C34878D82A}">
                    <a16:rowId xmlns:a16="http://schemas.microsoft.com/office/drawing/2014/main" val="10000"/>
                  </a:ext>
                </a:extLst>
              </a:tr>
              <a:tr h="370840">
                <a:tc rowSpan="2">
                  <a:txBody>
                    <a:bodyPr/>
                    <a:lstStyle/>
                    <a:p>
                      <a:pPr algn="ctr"/>
                      <a:r>
                        <a:rPr lang="en-US" sz="1400" dirty="0"/>
                        <a:t>Support the growth of </a:t>
                      </a:r>
                    </a:p>
                    <a:p>
                      <a:pPr algn="ctr"/>
                      <a:r>
                        <a:rPr lang="en-US" sz="1400" i="1" dirty="0"/>
                        <a:t>L. </a:t>
                      </a:r>
                      <a:r>
                        <a:rPr lang="en-US" sz="1400" i="1" dirty="0" err="1"/>
                        <a:t>monocytogenes</a:t>
                      </a:r>
                      <a:endParaRPr lang="en-IE" sz="1400" i="1" dirty="0"/>
                    </a:p>
                  </a:txBody>
                  <a:tcPr anchor="ctr"/>
                </a:tc>
                <a:tc>
                  <a:txBody>
                    <a:bodyPr/>
                    <a:lstStyle/>
                    <a:p>
                      <a:pPr algn="ctr"/>
                      <a:r>
                        <a:rPr lang="en-IE" sz="1400" dirty="0"/>
                        <a:t>5</a:t>
                      </a:r>
                    </a:p>
                  </a:txBody>
                  <a:tcPr anchor="ctr"/>
                </a:tc>
                <a:tc>
                  <a:txBody>
                    <a:bodyPr/>
                    <a:lstStyle/>
                    <a:p>
                      <a:pPr algn="ctr"/>
                      <a:r>
                        <a:rPr lang="en-IE" sz="1400" dirty="0"/>
                        <a:t>0</a:t>
                      </a:r>
                    </a:p>
                  </a:txBody>
                  <a:tcPr anchor="ctr"/>
                </a:tc>
                <a:tc>
                  <a:txBody>
                    <a:bodyPr/>
                    <a:lstStyle/>
                    <a:p>
                      <a:pPr algn="ctr"/>
                      <a:r>
                        <a:rPr lang="en-IE" sz="1400" dirty="0"/>
                        <a:t>100 </a:t>
                      </a:r>
                      <a:r>
                        <a:rPr lang="en-IE" sz="1400" dirty="0" err="1"/>
                        <a:t>cfu</a:t>
                      </a:r>
                      <a:r>
                        <a:rPr lang="en-IE" sz="1400" dirty="0"/>
                        <a:t>/g</a:t>
                      </a:r>
                    </a:p>
                  </a:txBody>
                  <a:tcPr anchor="ctr"/>
                </a:tc>
                <a:tc>
                  <a:txBody>
                    <a:bodyPr/>
                    <a:lstStyle/>
                    <a:p>
                      <a:pPr algn="ctr"/>
                      <a:r>
                        <a:rPr lang="en-IE" sz="1400" dirty="0"/>
                        <a:t>-</a:t>
                      </a:r>
                    </a:p>
                  </a:txBody>
                  <a:tcPr anchor="ctr"/>
                </a:tc>
                <a:tc>
                  <a:txBody>
                    <a:bodyPr/>
                    <a:lstStyle/>
                    <a:p>
                      <a:pPr algn="ctr"/>
                      <a:r>
                        <a:rPr lang="en-US" sz="1400" dirty="0"/>
                        <a:t>Products placed on the market during their shelf-life</a:t>
                      </a:r>
                      <a:endParaRPr lang="en-IE" sz="1400" dirty="0"/>
                    </a:p>
                  </a:txBody>
                  <a:tcPr anchor="ctr"/>
                </a:tc>
                <a:extLst>
                  <a:ext uri="{0D108BD9-81ED-4DB2-BD59-A6C34878D82A}">
                    <a16:rowId xmlns:a16="http://schemas.microsoft.com/office/drawing/2014/main" val="10001"/>
                  </a:ext>
                </a:extLst>
              </a:tr>
              <a:tr h="370840">
                <a:tc vMerge="1">
                  <a:txBody>
                    <a:bodyPr/>
                    <a:lstStyle/>
                    <a:p>
                      <a:pPr algn="l"/>
                      <a:endParaRPr lang="en-IE" sz="1400" i="1" dirty="0"/>
                    </a:p>
                  </a:txBody>
                  <a:tcPr/>
                </a:tc>
                <a:tc>
                  <a:txBody>
                    <a:bodyPr/>
                    <a:lstStyle/>
                    <a:p>
                      <a:pPr algn="ctr"/>
                      <a:r>
                        <a:rPr lang="en-IE" sz="1400" dirty="0"/>
                        <a:t>5</a:t>
                      </a:r>
                    </a:p>
                  </a:txBody>
                  <a:tcPr anchor="ctr"/>
                </a:tc>
                <a:tc>
                  <a:txBody>
                    <a:bodyPr/>
                    <a:lstStyle/>
                    <a:p>
                      <a:pPr algn="ctr"/>
                      <a:r>
                        <a:rPr lang="en-IE" sz="1400" dirty="0"/>
                        <a:t>0</a:t>
                      </a:r>
                    </a:p>
                  </a:txBody>
                  <a:tcPr anchor="ctr"/>
                </a:tc>
                <a:tc>
                  <a:txBody>
                    <a:bodyPr/>
                    <a:lstStyle/>
                    <a:p>
                      <a:pPr algn="ctr"/>
                      <a:r>
                        <a:rPr lang="en-IE" sz="1400" dirty="0"/>
                        <a:t>0/25g</a:t>
                      </a:r>
                    </a:p>
                  </a:txBody>
                  <a:tcPr anchor="ctr"/>
                </a:tc>
                <a:tc>
                  <a:txBody>
                    <a:bodyPr/>
                    <a:lstStyle/>
                    <a:p>
                      <a:pPr algn="ctr"/>
                      <a:r>
                        <a:rPr lang="en-IE" sz="1400" dirty="0"/>
                        <a:t>-</a:t>
                      </a:r>
                    </a:p>
                  </a:txBody>
                  <a:tcPr anchor="ctr"/>
                </a:tc>
                <a:tc>
                  <a:txBody>
                    <a:bodyPr/>
                    <a:lstStyle/>
                    <a:p>
                      <a:pPr algn="ctr"/>
                      <a:r>
                        <a:rPr lang="en-US" sz="1400" dirty="0"/>
                        <a:t>Before the food has left the immediate control of the food business operator</a:t>
                      </a:r>
                      <a:endParaRPr lang="en-IE" sz="1400" dirty="0"/>
                    </a:p>
                  </a:txBody>
                  <a:tcPr anchor="ctr"/>
                </a:tc>
                <a:extLst>
                  <a:ext uri="{0D108BD9-81ED-4DB2-BD59-A6C34878D82A}">
                    <a16:rowId xmlns:a16="http://schemas.microsoft.com/office/drawing/2014/main" val="10002"/>
                  </a:ext>
                </a:extLst>
              </a:tr>
              <a:tr h="370840">
                <a:tc>
                  <a:txBody>
                    <a:bodyPr/>
                    <a:lstStyle/>
                    <a:p>
                      <a:pPr algn="ctr"/>
                      <a:r>
                        <a:rPr lang="en-US" sz="1400" i="0" dirty="0"/>
                        <a:t>Unable to support the growth of </a:t>
                      </a:r>
                    </a:p>
                    <a:p>
                      <a:pPr algn="ctr"/>
                      <a:r>
                        <a:rPr lang="en-US" sz="1400" i="1" dirty="0"/>
                        <a:t>L. </a:t>
                      </a:r>
                      <a:r>
                        <a:rPr lang="en-US" sz="1400" i="1" dirty="0" err="1"/>
                        <a:t>monocytogenes</a:t>
                      </a:r>
                      <a:endParaRPr lang="en-US" sz="1400" i="1" dirty="0"/>
                    </a:p>
                    <a:p>
                      <a:pPr algn="ctr"/>
                      <a:endParaRPr lang="en-IE" sz="1400" i="1" dirty="0"/>
                    </a:p>
                  </a:txBody>
                  <a:tcPr anchor="ctr"/>
                </a:tc>
                <a:tc>
                  <a:txBody>
                    <a:bodyPr/>
                    <a:lstStyle/>
                    <a:p>
                      <a:pPr algn="ctr"/>
                      <a:r>
                        <a:rPr lang="en-IE" sz="1400" dirty="0"/>
                        <a:t>5</a:t>
                      </a:r>
                    </a:p>
                  </a:txBody>
                  <a:tcPr anchor="ctr"/>
                </a:tc>
                <a:tc>
                  <a:txBody>
                    <a:bodyPr/>
                    <a:lstStyle/>
                    <a:p>
                      <a:pPr algn="ctr"/>
                      <a:r>
                        <a:rPr lang="en-IE" sz="1400" dirty="0"/>
                        <a:t>0</a:t>
                      </a:r>
                    </a:p>
                  </a:txBody>
                  <a:tcPr anchor="ctr"/>
                </a:tc>
                <a:tc>
                  <a:txBody>
                    <a:bodyPr/>
                    <a:lstStyle/>
                    <a:p>
                      <a:pPr algn="ctr"/>
                      <a:r>
                        <a:rPr lang="en-IE" sz="1400" dirty="0"/>
                        <a:t>100 </a:t>
                      </a:r>
                      <a:r>
                        <a:rPr lang="en-IE" sz="1400" dirty="0" err="1"/>
                        <a:t>cfu</a:t>
                      </a:r>
                      <a:r>
                        <a:rPr lang="en-IE" sz="1400" dirty="0"/>
                        <a:t>/g</a:t>
                      </a:r>
                    </a:p>
                    <a:p>
                      <a:pPr algn="ctr"/>
                      <a:endParaRPr lang="en-IE" sz="1400" dirty="0"/>
                    </a:p>
                  </a:txBody>
                  <a:tcPr anchor="ctr"/>
                </a:tc>
                <a:tc>
                  <a:txBody>
                    <a:bodyPr/>
                    <a:lstStyle/>
                    <a:p>
                      <a:pPr algn="ctr"/>
                      <a:r>
                        <a:rPr lang="en-IE" sz="1400" dirty="0"/>
                        <a:t>-</a:t>
                      </a:r>
                    </a:p>
                  </a:txBody>
                  <a:tcPr anchor="ctr"/>
                </a:tc>
                <a:tc>
                  <a:txBody>
                    <a:bodyPr/>
                    <a:lstStyle/>
                    <a:p>
                      <a:pPr algn="ctr"/>
                      <a:r>
                        <a:rPr lang="en-US" sz="1400" dirty="0"/>
                        <a:t>Products placed on the market during their shelf-life</a:t>
                      </a:r>
                      <a:endParaRPr lang="en-IE" sz="1400" dirty="0"/>
                    </a:p>
                  </a:txBody>
                  <a:tcPr anchor="ctr"/>
                </a:tc>
                <a:extLst>
                  <a:ext uri="{0D108BD9-81ED-4DB2-BD59-A6C34878D82A}">
                    <a16:rowId xmlns:a16="http://schemas.microsoft.com/office/drawing/2014/main" val="10003"/>
                  </a:ext>
                </a:extLst>
              </a:tr>
            </a:tbl>
          </a:graphicData>
        </a:graphic>
      </p:graphicFrame>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26" y="3895302"/>
            <a:ext cx="584459" cy="38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629" y="3451503"/>
            <a:ext cx="638618" cy="63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629" y="4284941"/>
            <a:ext cx="638618" cy="63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72" y="3593547"/>
            <a:ext cx="530588" cy="35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787" y="1090762"/>
            <a:ext cx="959592" cy="959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286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4000" dirty="0">
                <a:solidFill>
                  <a:srgbClr val="2D4191"/>
                </a:solidFill>
              </a:rPr>
              <a:t>Microbiological criteria - Examples</a:t>
            </a:r>
          </a:p>
        </p:txBody>
      </p:sp>
      <p:sp>
        <p:nvSpPr>
          <p:cNvPr id="4" name="TextBox 3"/>
          <p:cNvSpPr txBox="1"/>
          <p:nvPr/>
        </p:nvSpPr>
        <p:spPr>
          <a:xfrm>
            <a:off x="5039832" y="1143927"/>
            <a:ext cx="3689497" cy="830997"/>
          </a:xfrm>
          <a:prstGeom prst="rect">
            <a:avLst/>
          </a:prstGeom>
          <a:noFill/>
        </p:spPr>
        <p:txBody>
          <a:bodyPr wrap="square" rtlCol="0">
            <a:spAutoFit/>
          </a:bodyPr>
          <a:lstStyle/>
          <a:p>
            <a:pPr algn="r"/>
            <a:r>
              <a:rPr lang="en-IE" sz="2400" b="1" dirty="0"/>
              <a:t>Egg products</a:t>
            </a:r>
          </a:p>
          <a:p>
            <a:pPr algn="r"/>
            <a:endParaRPr lang="en-IE" sz="2400" b="1" dirty="0"/>
          </a:p>
        </p:txBody>
      </p:sp>
      <p:graphicFrame>
        <p:nvGraphicFramePr>
          <p:cNvPr id="8" name="Table 7"/>
          <p:cNvGraphicFramePr>
            <a:graphicFrameLocks noGrp="1"/>
          </p:cNvGraphicFramePr>
          <p:nvPr>
            <p:extLst>
              <p:ext uri="{D42A27DB-BD31-4B8C-83A1-F6EECF244321}">
                <p14:modId xmlns:p14="http://schemas.microsoft.com/office/powerpoint/2010/main" val="179154530"/>
              </p:ext>
            </p:extLst>
          </p:nvPr>
        </p:nvGraphicFramePr>
        <p:xfrm>
          <a:off x="471375" y="1634676"/>
          <a:ext cx="4568457" cy="1112520"/>
        </p:xfrm>
        <a:graphic>
          <a:graphicData uri="http://schemas.openxmlformats.org/drawingml/2006/table">
            <a:tbl>
              <a:tblPr firstRow="1" bandRow="1">
                <a:tableStyleId>{5C22544A-7EE6-4342-B048-85BDC9FD1C3A}</a:tableStyleId>
              </a:tblPr>
              <a:tblGrid>
                <a:gridCol w="2059173">
                  <a:extLst>
                    <a:ext uri="{9D8B030D-6E8A-4147-A177-3AD203B41FA5}">
                      <a16:colId xmlns:a16="http://schemas.microsoft.com/office/drawing/2014/main" val="20000"/>
                    </a:ext>
                  </a:extLst>
                </a:gridCol>
                <a:gridCol w="425302">
                  <a:extLst>
                    <a:ext uri="{9D8B030D-6E8A-4147-A177-3AD203B41FA5}">
                      <a16:colId xmlns:a16="http://schemas.microsoft.com/office/drawing/2014/main" val="20001"/>
                    </a:ext>
                  </a:extLst>
                </a:gridCol>
                <a:gridCol w="414670">
                  <a:extLst>
                    <a:ext uri="{9D8B030D-6E8A-4147-A177-3AD203B41FA5}">
                      <a16:colId xmlns:a16="http://schemas.microsoft.com/office/drawing/2014/main" val="20002"/>
                    </a:ext>
                  </a:extLst>
                </a:gridCol>
                <a:gridCol w="808074">
                  <a:extLst>
                    <a:ext uri="{9D8B030D-6E8A-4147-A177-3AD203B41FA5}">
                      <a16:colId xmlns:a16="http://schemas.microsoft.com/office/drawing/2014/main" val="20003"/>
                    </a:ext>
                  </a:extLst>
                </a:gridCol>
                <a:gridCol w="861238">
                  <a:extLst>
                    <a:ext uri="{9D8B030D-6E8A-4147-A177-3AD203B41FA5}">
                      <a16:colId xmlns:a16="http://schemas.microsoft.com/office/drawing/2014/main" val="20004"/>
                    </a:ext>
                  </a:extLst>
                </a:gridCol>
              </a:tblGrid>
              <a:tr h="370840">
                <a:tc>
                  <a:txBody>
                    <a:bodyPr/>
                    <a:lstStyle/>
                    <a:p>
                      <a:r>
                        <a:rPr lang="en-IE" sz="1400" dirty="0"/>
                        <a:t>Europe</a:t>
                      </a:r>
                    </a:p>
                  </a:txBody>
                  <a:tcPr/>
                </a:tc>
                <a:tc>
                  <a:txBody>
                    <a:bodyPr/>
                    <a:lstStyle/>
                    <a:p>
                      <a:pPr algn="ctr"/>
                      <a:r>
                        <a:rPr lang="en-IE" sz="1400" dirty="0"/>
                        <a:t>(n)</a:t>
                      </a:r>
                    </a:p>
                  </a:txBody>
                  <a:tcPr/>
                </a:tc>
                <a:tc>
                  <a:txBody>
                    <a:bodyPr/>
                    <a:lstStyle/>
                    <a:p>
                      <a:pPr algn="ctr"/>
                      <a:r>
                        <a:rPr lang="en-IE" sz="1400" dirty="0"/>
                        <a:t>(c)</a:t>
                      </a:r>
                    </a:p>
                  </a:txBody>
                  <a:tcPr/>
                </a:tc>
                <a:tc>
                  <a:txBody>
                    <a:bodyPr/>
                    <a:lstStyle/>
                    <a:p>
                      <a:pPr algn="ctr"/>
                      <a:r>
                        <a:rPr lang="en-IE" sz="1400" dirty="0"/>
                        <a:t>(m)</a:t>
                      </a:r>
                    </a:p>
                  </a:txBody>
                  <a:tcPr/>
                </a:tc>
                <a:tc>
                  <a:txBody>
                    <a:bodyPr/>
                    <a:lstStyle/>
                    <a:p>
                      <a:pPr algn="ctr"/>
                      <a:r>
                        <a:rPr lang="en-IE" sz="1400" dirty="0"/>
                        <a:t>(M)</a:t>
                      </a:r>
                    </a:p>
                  </a:txBody>
                  <a:tcPr/>
                </a:tc>
                <a:extLst>
                  <a:ext uri="{0D108BD9-81ED-4DB2-BD59-A6C34878D82A}">
                    <a16:rowId xmlns:a16="http://schemas.microsoft.com/office/drawing/2014/main" val="10000"/>
                  </a:ext>
                </a:extLst>
              </a:tr>
              <a:tr h="370840">
                <a:tc>
                  <a:txBody>
                    <a:bodyPr/>
                    <a:lstStyle/>
                    <a:p>
                      <a:r>
                        <a:rPr lang="en-IE" sz="1200" i="1" dirty="0" err="1"/>
                        <a:t>Enterobacteriaceae</a:t>
                      </a:r>
                      <a:r>
                        <a:rPr lang="en-IE" sz="1200" i="1" dirty="0"/>
                        <a:t> </a:t>
                      </a:r>
                    </a:p>
                  </a:txBody>
                  <a:tcPr/>
                </a:tc>
                <a:tc>
                  <a:txBody>
                    <a:bodyPr/>
                    <a:lstStyle/>
                    <a:p>
                      <a:pPr algn="ctr"/>
                      <a:r>
                        <a:rPr lang="en-IE" sz="1200" dirty="0"/>
                        <a:t>5</a:t>
                      </a:r>
                    </a:p>
                  </a:txBody>
                  <a:tcPr/>
                </a:tc>
                <a:tc>
                  <a:txBody>
                    <a:bodyPr/>
                    <a:lstStyle/>
                    <a:p>
                      <a:pPr algn="ctr"/>
                      <a:r>
                        <a:rPr lang="en-IE" sz="1200" dirty="0"/>
                        <a:t>2</a:t>
                      </a:r>
                    </a:p>
                  </a:txBody>
                  <a:tcPr/>
                </a:tc>
                <a:tc>
                  <a:txBody>
                    <a:bodyPr/>
                    <a:lstStyle/>
                    <a:p>
                      <a:pPr algn="ctr"/>
                      <a:r>
                        <a:rPr lang="en-IE" sz="1200" dirty="0"/>
                        <a:t>10 </a:t>
                      </a:r>
                      <a:r>
                        <a:rPr lang="en-IE" sz="1200" dirty="0" err="1"/>
                        <a:t>cfu</a:t>
                      </a:r>
                      <a:r>
                        <a:rPr lang="en-IE" sz="1200" dirty="0"/>
                        <a:t>/g</a:t>
                      </a:r>
                    </a:p>
                  </a:txBody>
                  <a:tcPr/>
                </a:tc>
                <a:tc>
                  <a:txBody>
                    <a:bodyPr/>
                    <a:lstStyle/>
                    <a:p>
                      <a:pPr algn="ctr"/>
                      <a:r>
                        <a:rPr lang="en-IE" sz="1200" dirty="0"/>
                        <a:t>100 </a:t>
                      </a:r>
                      <a:r>
                        <a:rPr lang="en-IE" sz="1200" dirty="0" err="1"/>
                        <a:t>cfu</a:t>
                      </a:r>
                      <a:r>
                        <a:rPr lang="en-IE" sz="1200" dirty="0"/>
                        <a:t>/g</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i="1" u="none" strike="noStrike" kern="1200" baseline="0" dirty="0">
                          <a:solidFill>
                            <a:schemeClr val="dk1"/>
                          </a:solidFill>
                          <a:latin typeface="+mn-lt"/>
                          <a:ea typeface="+mn-ea"/>
                          <a:cs typeface="+mn-cs"/>
                        </a:rPr>
                        <a:t>Salmonella </a:t>
                      </a:r>
                    </a:p>
                  </a:txBody>
                  <a:tcPr/>
                </a:tc>
                <a:tc>
                  <a:txBody>
                    <a:bodyPr/>
                    <a:lstStyle/>
                    <a:p>
                      <a:pPr algn="ctr"/>
                      <a:r>
                        <a:rPr lang="en-IE" sz="1200" dirty="0"/>
                        <a:t>5</a:t>
                      </a:r>
                    </a:p>
                  </a:txBody>
                  <a:tcPr/>
                </a:tc>
                <a:tc>
                  <a:txBody>
                    <a:bodyPr/>
                    <a:lstStyle/>
                    <a:p>
                      <a:pPr algn="ctr"/>
                      <a:r>
                        <a:rPr lang="en-IE" sz="12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200" dirty="0"/>
                        <a:t>0/25g</a:t>
                      </a:r>
                    </a:p>
                  </a:txBody>
                  <a:tcPr/>
                </a:tc>
                <a:tc>
                  <a:txBody>
                    <a:bodyPr/>
                    <a:lstStyle/>
                    <a:p>
                      <a:pPr algn="ctr"/>
                      <a:r>
                        <a:rPr lang="en-IE" sz="1200" dirty="0"/>
                        <a:t>-</a:t>
                      </a:r>
                    </a:p>
                  </a:txBody>
                  <a:tcPr/>
                </a:tc>
                <a:extLst>
                  <a:ext uri="{0D108BD9-81ED-4DB2-BD59-A6C34878D82A}">
                    <a16:rowId xmlns:a16="http://schemas.microsoft.com/office/drawing/2014/main" val="10002"/>
                  </a:ext>
                </a:extLst>
              </a:tr>
            </a:tbl>
          </a:graphicData>
        </a:graphic>
      </p:graphicFrame>
      <p:sp>
        <p:nvSpPr>
          <p:cNvPr id="9" name="Rounded Rectangle 8"/>
          <p:cNvSpPr/>
          <p:nvPr/>
        </p:nvSpPr>
        <p:spPr>
          <a:xfrm>
            <a:off x="5645889" y="2534129"/>
            <a:ext cx="2126510" cy="740696"/>
          </a:xfrm>
          <a:prstGeom prst="roundRect">
            <a:avLst/>
          </a:prstGeom>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en-IE" sz="1400" b="1" dirty="0"/>
              <a:t>Process Hygiene Criteria and </a:t>
            </a:r>
          </a:p>
          <a:p>
            <a:pPr algn="ctr"/>
            <a:r>
              <a:rPr lang="en-IE" sz="1400" b="1" dirty="0"/>
              <a:t>Food Safety Criteria</a:t>
            </a:r>
          </a:p>
        </p:txBody>
      </p:sp>
      <p:graphicFrame>
        <p:nvGraphicFramePr>
          <p:cNvPr id="10" name="Table 9"/>
          <p:cNvGraphicFramePr>
            <a:graphicFrameLocks noGrp="1"/>
          </p:cNvGraphicFramePr>
          <p:nvPr>
            <p:extLst>
              <p:ext uri="{D42A27DB-BD31-4B8C-83A1-F6EECF244321}">
                <p14:modId xmlns:p14="http://schemas.microsoft.com/office/powerpoint/2010/main" val="2253732401"/>
              </p:ext>
            </p:extLst>
          </p:nvPr>
        </p:nvGraphicFramePr>
        <p:xfrm>
          <a:off x="464281" y="3083410"/>
          <a:ext cx="4575551" cy="1112520"/>
        </p:xfrm>
        <a:graphic>
          <a:graphicData uri="http://schemas.openxmlformats.org/drawingml/2006/table">
            <a:tbl>
              <a:tblPr firstRow="1" bandRow="1">
                <a:tableStyleId>{5C22544A-7EE6-4342-B048-85BDC9FD1C3A}</a:tableStyleId>
              </a:tblPr>
              <a:tblGrid>
                <a:gridCol w="2055635">
                  <a:extLst>
                    <a:ext uri="{9D8B030D-6E8A-4147-A177-3AD203B41FA5}">
                      <a16:colId xmlns:a16="http://schemas.microsoft.com/office/drawing/2014/main" val="20000"/>
                    </a:ext>
                  </a:extLst>
                </a:gridCol>
                <a:gridCol w="425303">
                  <a:extLst>
                    <a:ext uri="{9D8B030D-6E8A-4147-A177-3AD203B41FA5}">
                      <a16:colId xmlns:a16="http://schemas.microsoft.com/office/drawing/2014/main" val="20001"/>
                    </a:ext>
                  </a:extLst>
                </a:gridCol>
                <a:gridCol w="425302">
                  <a:extLst>
                    <a:ext uri="{9D8B030D-6E8A-4147-A177-3AD203B41FA5}">
                      <a16:colId xmlns:a16="http://schemas.microsoft.com/office/drawing/2014/main" val="20002"/>
                    </a:ext>
                  </a:extLst>
                </a:gridCol>
                <a:gridCol w="808074">
                  <a:extLst>
                    <a:ext uri="{9D8B030D-6E8A-4147-A177-3AD203B41FA5}">
                      <a16:colId xmlns:a16="http://schemas.microsoft.com/office/drawing/2014/main" val="20003"/>
                    </a:ext>
                  </a:extLst>
                </a:gridCol>
                <a:gridCol w="861237">
                  <a:extLst>
                    <a:ext uri="{9D8B030D-6E8A-4147-A177-3AD203B41FA5}">
                      <a16:colId xmlns:a16="http://schemas.microsoft.com/office/drawing/2014/main" val="20004"/>
                    </a:ext>
                  </a:extLst>
                </a:gridCol>
              </a:tblGrid>
              <a:tr h="370840">
                <a:tc>
                  <a:txBody>
                    <a:bodyPr/>
                    <a:lstStyle/>
                    <a:p>
                      <a:r>
                        <a:rPr lang="en-IE" sz="1400" dirty="0"/>
                        <a:t>Turkey </a:t>
                      </a:r>
                    </a:p>
                  </a:txBody>
                  <a:tcPr/>
                </a:tc>
                <a:tc>
                  <a:txBody>
                    <a:bodyPr/>
                    <a:lstStyle/>
                    <a:p>
                      <a:pPr algn="ctr"/>
                      <a:r>
                        <a:rPr lang="en-IE" sz="1400" dirty="0"/>
                        <a:t>(n)</a:t>
                      </a:r>
                    </a:p>
                  </a:txBody>
                  <a:tcPr/>
                </a:tc>
                <a:tc>
                  <a:txBody>
                    <a:bodyPr/>
                    <a:lstStyle/>
                    <a:p>
                      <a:pPr algn="ctr"/>
                      <a:r>
                        <a:rPr lang="en-IE" sz="1400" dirty="0"/>
                        <a:t>(c)</a:t>
                      </a:r>
                    </a:p>
                  </a:txBody>
                  <a:tcPr/>
                </a:tc>
                <a:tc>
                  <a:txBody>
                    <a:bodyPr/>
                    <a:lstStyle/>
                    <a:p>
                      <a:pPr algn="ctr"/>
                      <a:r>
                        <a:rPr lang="en-IE" sz="1400" dirty="0"/>
                        <a:t>(m)</a:t>
                      </a:r>
                    </a:p>
                  </a:txBody>
                  <a:tcPr/>
                </a:tc>
                <a:tc>
                  <a:txBody>
                    <a:bodyPr/>
                    <a:lstStyle/>
                    <a:p>
                      <a:pPr algn="ctr"/>
                      <a:r>
                        <a:rPr lang="en-IE" sz="1400" dirty="0"/>
                        <a:t>(M)</a:t>
                      </a:r>
                    </a:p>
                  </a:txBody>
                  <a:tcPr/>
                </a:tc>
                <a:extLst>
                  <a:ext uri="{0D108BD9-81ED-4DB2-BD59-A6C34878D82A}">
                    <a16:rowId xmlns:a16="http://schemas.microsoft.com/office/drawing/2014/main" val="10000"/>
                  </a:ext>
                </a:extLst>
              </a:tr>
              <a:tr h="370840">
                <a:tc>
                  <a:txBody>
                    <a:bodyPr/>
                    <a:lstStyle/>
                    <a:p>
                      <a:r>
                        <a:rPr lang="en-IE" sz="1200" i="1" dirty="0" err="1"/>
                        <a:t>Enterobacteriaceae</a:t>
                      </a:r>
                      <a:r>
                        <a:rPr lang="en-IE" sz="1200" i="1" dirty="0"/>
                        <a:t> </a:t>
                      </a:r>
                    </a:p>
                  </a:txBody>
                  <a:tcPr/>
                </a:tc>
                <a:tc>
                  <a:txBody>
                    <a:bodyPr/>
                    <a:lstStyle/>
                    <a:p>
                      <a:pPr algn="ctr"/>
                      <a:r>
                        <a:rPr lang="en-IE" sz="1200" dirty="0"/>
                        <a:t>5</a:t>
                      </a:r>
                    </a:p>
                  </a:txBody>
                  <a:tcPr/>
                </a:tc>
                <a:tc>
                  <a:txBody>
                    <a:bodyPr/>
                    <a:lstStyle/>
                    <a:p>
                      <a:pPr algn="ctr"/>
                      <a:r>
                        <a:rPr lang="en-IE" sz="1200" dirty="0"/>
                        <a:t>2</a:t>
                      </a:r>
                    </a:p>
                  </a:txBody>
                  <a:tcPr/>
                </a:tc>
                <a:tc>
                  <a:txBody>
                    <a:bodyPr/>
                    <a:lstStyle/>
                    <a:p>
                      <a:pPr algn="ctr"/>
                      <a:r>
                        <a:rPr lang="en-IE" sz="1200" dirty="0"/>
                        <a:t>10 </a:t>
                      </a:r>
                      <a:r>
                        <a:rPr lang="en-IE" sz="1200" dirty="0" err="1"/>
                        <a:t>cfu</a:t>
                      </a:r>
                      <a:r>
                        <a:rPr lang="en-IE" sz="1200" dirty="0"/>
                        <a:t>/g</a:t>
                      </a:r>
                    </a:p>
                  </a:txBody>
                  <a:tcPr/>
                </a:tc>
                <a:tc>
                  <a:txBody>
                    <a:bodyPr/>
                    <a:lstStyle/>
                    <a:p>
                      <a:pPr algn="ctr"/>
                      <a:r>
                        <a:rPr lang="en-IE" sz="1200" dirty="0"/>
                        <a:t>100 </a:t>
                      </a:r>
                      <a:r>
                        <a:rPr lang="en-IE" sz="1200" dirty="0" err="1"/>
                        <a:t>cfu</a:t>
                      </a:r>
                      <a:r>
                        <a:rPr lang="en-IE" sz="1200" dirty="0"/>
                        <a:t>/g</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i="1" u="none" strike="noStrike" kern="1200" baseline="0" dirty="0">
                          <a:solidFill>
                            <a:schemeClr val="dk1"/>
                          </a:solidFill>
                          <a:latin typeface="+mn-lt"/>
                          <a:ea typeface="+mn-ea"/>
                          <a:cs typeface="+mn-cs"/>
                        </a:rPr>
                        <a:t>Salmonella </a:t>
                      </a:r>
                    </a:p>
                  </a:txBody>
                  <a:tcPr/>
                </a:tc>
                <a:tc>
                  <a:txBody>
                    <a:bodyPr/>
                    <a:lstStyle/>
                    <a:p>
                      <a:pPr algn="ctr"/>
                      <a:r>
                        <a:rPr lang="en-IE" sz="1200" dirty="0"/>
                        <a:t>5</a:t>
                      </a:r>
                    </a:p>
                  </a:txBody>
                  <a:tcPr/>
                </a:tc>
                <a:tc>
                  <a:txBody>
                    <a:bodyPr/>
                    <a:lstStyle/>
                    <a:p>
                      <a:pPr algn="ctr"/>
                      <a:r>
                        <a:rPr lang="en-IE" sz="12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200" dirty="0"/>
                        <a:t>0/25g</a:t>
                      </a:r>
                    </a:p>
                  </a:txBody>
                  <a:tcPr/>
                </a:tc>
                <a:tc>
                  <a:txBody>
                    <a:bodyPr/>
                    <a:lstStyle/>
                    <a:p>
                      <a:pPr algn="ctr"/>
                      <a:r>
                        <a:rPr lang="en-IE" sz="1200" dirty="0"/>
                        <a:t>-</a:t>
                      </a:r>
                    </a:p>
                  </a:txBody>
                  <a:tcPr/>
                </a:tc>
                <a:extLst>
                  <a:ext uri="{0D108BD9-81ED-4DB2-BD59-A6C34878D82A}">
                    <a16:rowId xmlns:a16="http://schemas.microsoft.com/office/drawing/2014/main" val="10002"/>
                  </a:ext>
                </a:extLst>
              </a:tr>
            </a:tbl>
          </a:graphicData>
        </a:graphic>
      </p:graphicFrame>
      <p:sp>
        <p:nvSpPr>
          <p:cNvPr id="11" name="Rounded Rectangle 10"/>
          <p:cNvSpPr/>
          <p:nvPr/>
        </p:nvSpPr>
        <p:spPr>
          <a:xfrm>
            <a:off x="5649427" y="4568558"/>
            <a:ext cx="2126510" cy="740696"/>
          </a:xfrm>
          <a:prstGeom prst="roundRect">
            <a:avLst/>
          </a:prstGeom>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en-IE" sz="1400" b="1" dirty="0"/>
              <a:t>Food Safety Criteria</a:t>
            </a:r>
          </a:p>
        </p:txBody>
      </p:sp>
      <p:graphicFrame>
        <p:nvGraphicFramePr>
          <p:cNvPr id="12" name="Table 11"/>
          <p:cNvGraphicFramePr>
            <a:graphicFrameLocks noGrp="1"/>
          </p:cNvGraphicFramePr>
          <p:nvPr>
            <p:extLst>
              <p:ext uri="{D42A27DB-BD31-4B8C-83A1-F6EECF244321}">
                <p14:modId xmlns:p14="http://schemas.microsoft.com/office/powerpoint/2010/main" val="455245397"/>
              </p:ext>
            </p:extLst>
          </p:nvPr>
        </p:nvGraphicFramePr>
        <p:xfrm>
          <a:off x="467819" y="4575568"/>
          <a:ext cx="4575551" cy="741680"/>
        </p:xfrm>
        <a:graphic>
          <a:graphicData uri="http://schemas.openxmlformats.org/drawingml/2006/table">
            <a:tbl>
              <a:tblPr firstRow="1" bandRow="1">
                <a:tableStyleId>{5C22544A-7EE6-4342-B048-85BDC9FD1C3A}</a:tableStyleId>
              </a:tblPr>
              <a:tblGrid>
                <a:gridCol w="2055635">
                  <a:extLst>
                    <a:ext uri="{9D8B030D-6E8A-4147-A177-3AD203B41FA5}">
                      <a16:colId xmlns:a16="http://schemas.microsoft.com/office/drawing/2014/main" val="20000"/>
                    </a:ext>
                  </a:extLst>
                </a:gridCol>
                <a:gridCol w="425303">
                  <a:extLst>
                    <a:ext uri="{9D8B030D-6E8A-4147-A177-3AD203B41FA5}">
                      <a16:colId xmlns:a16="http://schemas.microsoft.com/office/drawing/2014/main" val="20001"/>
                    </a:ext>
                  </a:extLst>
                </a:gridCol>
                <a:gridCol w="425302">
                  <a:extLst>
                    <a:ext uri="{9D8B030D-6E8A-4147-A177-3AD203B41FA5}">
                      <a16:colId xmlns:a16="http://schemas.microsoft.com/office/drawing/2014/main" val="20002"/>
                    </a:ext>
                  </a:extLst>
                </a:gridCol>
                <a:gridCol w="808074">
                  <a:extLst>
                    <a:ext uri="{9D8B030D-6E8A-4147-A177-3AD203B41FA5}">
                      <a16:colId xmlns:a16="http://schemas.microsoft.com/office/drawing/2014/main" val="20003"/>
                    </a:ext>
                  </a:extLst>
                </a:gridCol>
                <a:gridCol w="861237">
                  <a:extLst>
                    <a:ext uri="{9D8B030D-6E8A-4147-A177-3AD203B41FA5}">
                      <a16:colId xmlns:a16="http://schemas.microsoft.com/office/drawing/2014/main" val="20004"/>
                    </a:ext>
                  </a:extLst>
                </a:gridCol>
              </a:tblGrid>
              <a:tr h="370840">
                <a:tc>
                  <a:txBody>
                    <a:bodyPr/>
                    <a:lstStyle/>
                    <a:p>
                      <a:r>
                        <a:rPr lang="en-IE" sz="1400" dirty="0"/>
                        <a:t>US</a:t>
                      </a:r>
                    </a:p>
                  </a:txBody>
                  <a:tcPr/>
                </a:tc>
                <a:tc>
                  <a:txBody>
                    <a:bodyPr/>
                    <a:lstStyle/>
                    <a:p>
                      <a:pPr algn="ctr"/>
                      <a:r>
                        <a:rPr lang="en-IE" sz="1400" dirty="0"/>
                        <a:t>(n)</a:t>
                      </a:r>
                    </a:p>
                  </a:txBody>
                  <a:tcPr/>
                </a:tc>
                <a:tc>
                  <a:txBody>
                    <a:bodyPr/>
                    <a:lstStyle/>
                    <a:p>
                      <a:pPr algn="ctr"/>
                      <a:r>
                        <a:rPr lang="en-IE" sz="1400" dirty="0"/>
                        <a:t>(c)</a:t>
                      </a:r>
                    </a:p>
                  </a:txBody>
                  <a:tcPr/>
                </a:tc>
                <a:tc>
                  <a:txBody>
                    <a:bodyPr/>
                    <a:lstStyle/>
                    <a:p>
                      <a:pPr algn="ctr"/>
                      <a:r>
                        <a:rPr lang="en-IE" sz="1400" dirty="0"/>
                        <a:t>(m)</a:t>
                      </a:r>
                    </a:p>
                  </a:txBody>
                  <a:tcPr/>
                </a:tc>
                <a:tc>
                  <a:txBody>
                    <a:bodyPr/>
                    <a:lstStyle/>
                    <a:p>
                      <a:pPr algn="ctr"/>
                      <a:r>
                        <a:rPr lang="en-IE" sz="1400" dirty="0"/>
                        <a:t>(M)</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i="1" u="none" strike="noStrike" kern="1200" baseline="0" dirty="0">
                          <a:solidFill>
                            <a:schemeClr val="dk1"/>
                          </a:solidFill>
                          <a:latin typeface="+mn-lt"/>
                          <a:ea typeface="+mn-ea"/>
                          <a:cs typeface="+mn-cs"/>
                        </a:rPr>
                        <a:t>Salmonella </a:t>
                      </a:r>
                    </a:p>
                  </a:txBody>
                  <a:tcPr/>
                </a:tc>
                <a:tc>
                  <a:txBody>
                    <a:bodyPr/>
                    <a:lstStyle/>
                    <a:p>
                      <a:pPr algn="ctr"/>
                      <a:r>
                        <a:rPr lang="en-IE" sz="1200" dirty="0"/>
                        <a:t>4</a:t>
                      </a:r>
                    </a:p>
                  </a:txBody>
                  <a:tcPr/>
                </a:tc>
                <a:tc>
                  <a:txBody>
                    <a:bodyPr/>
                    <a:lstStyle/>
                    <a:p>
                      <a:pPr algn="ctr"/>
                      <a:r>
                        <a:rPr lang="en-IE" sz="12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200" dirty="0"/>
                        <a:t>0/25g</a:t>
                      </a:r>
                    </a:p>
                  </a:txBody>
                  <a:tcPr/>
                </a:tc>
                <a:tc>
                  <a:txBody>
                    <a:bodyPr/>
                    <a:lstStyle/>
                    <a:p>
                      <a:pPr algn="ctr"/>
                      <a:r>
                        <a:rPr lang="en-IE" sz="1200" dirty="0"/>
                        <a:t>-</a:t>
                      </a:r>
                    </a:p>
                  </a:txBody>
                  <a:tcPr/>
                </a:tc>
                <a:extLst>
                  <a:ext uri="{0D108BD9-81ED-4DB2-BD59-A6C34878D82A}">
                    <a16:rowId xmlns:a16="http://schemas.microsoft.com/office/drawing/2014/main" val="10001"/>
                  </a:ext>
                </a:extLst>
              </a:tr>
            </a:tbl>
          </a:graphicData>
        </a:graphic>
      </p:graphicFrame>
      <p:pic>
        <p:nvPicPr>
          <p:cNvPr id="4101" name="Picture 5"/>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787" b="17084"/>
          <a:stretch/>
        </p:blipFill>
        <p:spPr bwMode="auto">
          <a:xfrm>
            <a:off x="7120900" y="5401362"/>
            <a:ext cx="1650961" cy="96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729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2501" y="3062176"/>
            <a:ext cx="8397063" cy="2413591"/>
          </a:xfrm>
        </p:spPr>
        <p:txBody>
          <a:bodyPr>
            <a:normAutofit/>
          </a:bodyPr>
          <a:lstStyle/>
          <a:p>
            <a:pPr marL="0" indent="0">
              <a:buNone/>
            </a:pPr>
            <a:r>
              <a:rPr lang="en-US" sz="2400" dirty="0"/>
              <a:t>In the </a:t>
            </a:r>
            <a:r>
              <a:rPr lang="en-US" sz="2400" b="1" dirty="0">
                <a:solidFill>
                  <a:srgbClr val="002060"/>
                </a:solidFill>
              </a:rPr>
              <a:t>US</a:t>
            </a:r>
            <a:r>
              <a:rPr lang="en-US" sz="2400" dirty="0"/>
              <a:t>, a sampling plan n = 6, c = 1, m = 50 ppm, M = 500 ppm is applied.</a:t>
            </a:r>
          </a:p>
          <a:p>
            <a:pPr marL="0" indent="0">
              <a:buNone/>
            </a:pPr>
            <a:r>
              <a:rPr lang="en-US" sz="2400" dirty="0"/>
              <a:t>In </a:t>
            </a:r>
            <a:r>
              <a:rPr lang="en-US" sz="2400" b="1" dirty="0">
                <a:solidFill>
                  <a:srgbClr val="002060"/>
                </a:solidFill>
              </a:rPr>
              <a:t>Europe</a:t>
            </a:r>
            <a:r>
              <a:rPr lang="en-US" sz="2400" dirty="0"/>
              <a:t>, a sampling plan n = 9, c = 2, m = 100 ppm, M = 200 ppm is recommended.</a:t>
            </a:r>
          </a:p>
          <a:p>
            <a:pPr marL="0" indent="0">
              <a:buNone/>
            </a:pPr>
            <a:r>
              <a:rPr lang="en-US" sz="2400" dirty="0"/>
              <a:t>In </a:t>
            </a:r>
            <a:r>
              <a:rPr lang="en-US" sz="2400" b="1" dirty="0">
                <a:solidFill>
                  <a:srgbClr val="002060"/>
                </a:solidFill>
              </a:rPr>
              <a:t>Australia &amp; New Zealand</a:t>
            </a:r>
            <a:r>
              <a:rPr lang="en-US" sz="2400" dirty="0"/>
              <a:t>, the level must not exceed 200 ppm.</a:t>
            </a:r>
            <a:endParaRPr lang="en-IE" sz="2400" dirty="0"/>
          </a:p>
        </p:txBody>
      </p:sp>
      <p:sp>
        <p:nvSpPr>
          <p:cNvPr id="3"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4000" dirty="0">
                <a:solidFill>
                  <a:srgbClr val="2D4191"/>
                </a:solidFill>
              </a:rPr>
              <a:t>Microbiological criteria - Examples</a:t>
            </a:r>
          </a:p>
        </p:txBody>
      </p:sp>
      <p:sp>
        <p:nvSpPr>
          <p:cNvPr id="4" name="TextBox 3"/>
          <p:cNvSpPr txBox="1"/>
          <p:nvPr/>
        </p:nvSpPr>
        <p:spPr>
          <a:xfrm>
            <a:off x="1998921" y="1175826"/>
            <a:ext cx="6730409" cy="830997"/>
          </a:xfrm>
          <a:prstGeom prst="rect">
            <a:avLst/>
          </a:prstGeom>
          <a:noFill/>
        </p:spPr>
        <p:txBody>
          <a:bodyPr wrap="square" rtlCol="0">
            <a:spAutoFit/>
          </a:bodyPr>
          <a:lstStyle/>
          <a:p>
            <a:pPr algn="r"/>
            <a:r>
              <a:rPr lang="en-IE" sz="2400" b="1" dirty="0"/>
              <a:t>Histamine and Seafood</a:t>
            </a:r>
          </a:p>
          <a:p>
            <a:pPr algn="r"/>
            <a:endParaRPr lang="en-IE" sz="2400" b="1" dirty="0"/>
          </a:p>
        </p:txBody>
      </p:sp>
      <p:sp>
        <p:nvSpPr>
          <p:cNvPr id="5" name="Rounded Rectangle 4"/>
          <p:cNvSpPr/>
          <p:nvPr/>
        </p:nvSpPr>
        <p:spPr>
          <a:xfrm>
            <a:off x="754912" y="2006823"/>
            <a:ext cx="7878726" cy="691947"/>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rgbClr val="002060"/>
                </a:solidFill>
              </a:rPr>
              <a:t>The Codex </a:t>
            </a:r>
            <a:r>
              <a:rPr lang="en-IE" dirty="0" err="1">
                <a:solidFill>
                  <a:srgbClr val="002060"/>
                </a:solidFill>
              </a:rPr>
              <a:t>Alimentarius</a:t>
            </a:r>
            <a:r>
              <a:rPr lang="en-IE" dirty="0">
                <a:solidFill>
                  <a:srgbClr val="002060"/>
                </a:solidFill>
              </a:rPr>
              <a:t> Commission standards for seafood products a limit of &lt;200 ppm</a:t>
            </a: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46" t="9300" r="9193" b="46401"/>
          <a:stretch/>
        </p:blipFill>
        <p:spPr bwMode="auto">
          <a:xfrm>
            <a:off x="941175" y="1175826"/>
            <a:ext cx="1414131" cy="5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947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4000" dirty="0">
                <a:solidFill>
                  <a:srgbClr val="2D4191"/>
                </a:solidFill>
              </a:rPr>
              <a:t>Final Remarks</a:t>
            </a:r>
          </a:p>
        </p:txBody>
      </p:sp>
      <p:sp>
        <p:nvSpPr>
          <p:cNvPr id="2" name="Rounded Rectangle 1"/>
          <p:cNvSpPr/>
          <p:nvPr/>
        </p:nvSpPr>
        <p:spPr>
          <a:xfrm>
            <a:off x="531629" y="1392865"/>
            <a:ext cx="8070112" cy="1860698"/>
          </a:xfrm>
          <a:prstGeom prst="roundRect">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Limits and sampling for in-process and environmental tests are greatly influenced by the site, process, geographic region and other factors, therefore it is not possible to specify limits that are universally applicable in all situations.</a:t>
            </a:r>
          </a:p>
        </p:txBody>
      </p:sp>
      <p:sp>
        <p:nvSpPr>
          <p:cNvPr id="5" name="Rounded Rectangle 4"/>
          <p:cNvSpPr/>
          <p:nvPr/>
        </p:nvSpPr>
        <p:spPr>
          <a:xfrm>
            <a:off x="535167" y="3533636"/>
            <a:ext cx="8070112" cy="1860698"/>
          </a:xfrm>
          <a:prstGeom prst="round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The availability of a risk assessment, dose-response data, consumer exposure data and defined Food Safety Objective, and data on microbial levels typically encountered in a food, facilitates development of microbiological criteria that have a link to public health goals. </a:t>
            </a:r>
          </a:p>
        </p:txBody>
      </p:sp>
    </p:spTree>
    <p:extLst>
      <p:ext uri="{BB962C8B-B14F-4D97-AF65-F5344CB8AC3E}">
        <p14:creationId xmlns:p14="http://schemas.microsoft.com/office/powerpoint/2010/main" val="178821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dirty="0">
                <a:solidFill>
                  <a:srgbClr val="2D4191"/>
                </a:solidFill>
              </a:rPr>
              <a:t>Microbial Food Safety</a:t>
            </a:r>
          </a:p>
        </p:txBody>
      </p:sp>
      <p:sp>
        <p:nvSpPr>
          <p:cNvPr id="2" name="Content Placeholder 1"/>
          <p:cNvSpPr>
            <a:spLocks noGrp="1"/>
          </p:cNvSpPr>
          <p:nvPr>
            <p:ph idx="1"/>
          </p:nvPr>
        </p:nvSpPr>
        <p:spPr>
          <a:xfrm>
            <a:off x="192197" y="4105296"/>
            <a:ext cx="4237546" cy="956930"/>
          </a:xfrm>
        </p:spPr>
        <p:txBody>
          <a:bodyPr>
            <a:normAutofit/>
          </a:bodyPr>
          <a:lstStyle/>
          <a:p>
            <a:r>
              <a:rPr lang="en-IE" sz="2400" dirty="0"/>
              <a:t>Pathogens – Food Safety</a:t>
            </a:r>
          </a:p>
          <a:p>
            <a:pPr marL="0" indent="0">
              <a:buNone/>
            </a:pPr>
            <a:r>
              <a:rPr lang="en-IE" sz="2400" dirty="0"/>
              <a:t>       - illness, disease and death</a:t>
            </a:r>
          </a:p>
        </p:txBody>
      </p:sp>
      <p:sp>
        <p:nvSpPr>
          <p:cNvPr id="3" name="Rectangle 2"/>
          <p:cNvSpPr/>
          <p:nvPr/>
        </p:nvSpPr>
        <p:spPr>
          <a:xfrm>
            <a:off x="4521700" y="4105296"/>
            <a:ext cx="4572000" cy="1217769"/>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IE" sz="2400" dirty="0"/>
              <a:t>Spoilage – Food Quality</a:t>
            </a:r>
          </a:p>
          <a:p>
            <a:pPr marL="712788" indent="-531813">
              <a:lnSpc>
                <a:spcPct val="90000"/>
              </a:lnSpc>
              <a:spcBef>
                <a:spcPts val="1000"/>
              </a:spcBef>
            </a:pPr>
            <a:r>
              <a:rPr lang="en-IE" sz="2400" dirty="0"/>
              <a:t>     - poor quality, short shelf life, off flavours</a:t>
            </a:r>
          </a:p>
        </p:txBody>
      </p:sp>
      <p:sp>
        <p:nvSpPr>
          <p:cNvPr id="4" name="Rectangle 3"/>
          <p:cNvSpPr/>
          <p:nvPr/>
        </p:nvSpPr>
        <p:spPr>
          <a:xfrm>
            <a:off x="3604438" y="1265273"/>
            <a:ext cx="1935126" cy="595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E" b="1" dirty="0"/>
              <a:t>Microorganisms</a:t>
            </a:r>
            <a:endParaRPr lang="en-IE" dirty="0"/>
          </a:p>
        </p:txBody>
      </p:sp>
      <p:grpSp>
        <p:nvGrpSpPr>
          <p:cNvPr id="8" name="Group 7"/>
          <p:cNvGrpSpPr/>
          <p:nvPr/>
        </p:nvGrpSpPr>
        <p:grpSpPr>
          <a:xfrm>
            <a:off x="6619945" y="2717439"/>
            <a:ext cx="1002234" cy="523243"/>
            <a:chOff x="4632504" y="2420148"/>
            <a:chExt cx="1002234" cy="523243"/>
          </a:xfrm>
        </p:grpSpPr>
        <p:sp>
          <p:nvSpPr>
            <p:cNvPr id="9" name="Rectangle 8"/>
            <p:cNvSpPr/>
            <p:nvPr/>
          </p:nvSpPr>
          <p:spPr>
            <a:xfrm>
              <a:off x="4632504" y="2420148"/>
              <a:ext cx="1002234" cy="523243"/>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2D419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Rectangle 9"/>
            <p:cNvSpPr/>
            <p:nvPr/>
          </p:nvSpPr>
          <p:spPr>
            <a:xfrm>
              <a:off x="4632504" y="2420148"/>
              <a:ext cx="1002234" cy="5232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b="1" kern="1200" dirty="0"/>
                <a:t>Parasites </a:t>
              </a:r>
            </a:p>
          </p:txBody>
        </p:sp>
      </p:grpSp>
      <p:grpSp>
        <p:nvGrpSpPr>
          <p:cNvPr id="11" name="Group 10"/>
          <p:cNvGrpSpPr/>
          <p:nvPr/>
        </p:nvGrpSpPr>
        <p:grpSpPr>
          <a:xfrm>
            <a:off x="5336179" y="2717439"/>
            <a:ext cx="990647" cy="523243"/>
            <a:chOff x="3457795" y="2420148"/>
            <a:chExt cx="990647" cy="523243"/>
          </a:xfrm>
        </p:grpSpPr>
        <p:sp>
          <p:nvSpPr>
            <p:cNvPr id="12" name="Rectangle 11"/>
            <p:cNvSpPr/>
            <p:nvPr/>
          </p:nvSpPr>
          <p:spPr>
            <a:xfrm>
              <a:off x="3457795" y="2420148"/>
              <a:ext cx="990647" cy="523243"/>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2D419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ectangle 12"/>
            <p:cNvSpPr/>
            <p:nvPr/>
          </p:nvSpPr>
          <p:spPr>
            <a:xfrm>
              <a:off x="3457795" y="2420148"/>
              <a:ext cx="990647" cy="5232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b="1" kern="1200" dirty="0"/>
                <a:t>Algae </a:t>
              </a:r>
            </a:p>
          </p:txBody>
        </p:sp>
      </p:grpSp>
      <p:grpSp>
        <p:nvGrpSpPr>
          <p:cNvPr id="14" name="Group 13"/>
          <p:cNvGrpSpPr/>
          <p:nvPr/>
        </p:nvGrpSpPr>
        <p:grpSpPr>
          <a:xfrm>
            <a:off x="4076250" y="2717439"/>
            <a:ext cx="983065" cy="523243"/>
            <a:chOff x="2290668" y="2420148"/>
            <a:chExt cx="983065" cy="523243"/>
          </a:xfrm>
        </p:grpSpPr>
        <p:sp>
          <p:nvSpPr>
            <p:cNvPr id="15" name="Rectangle 14"/>
            <p:cNvSpPr/>
            <p:nvPr/>
          </p:nvSpPr>
          <p:spPr>
            <a:xfrm>
              <a:off x="2290668" y="2420148"/>
              <a:ext cx="983065" cy="523243"/>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2D419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2290668" y="2420148"/>
              <a:ext cx="983065" cy="5232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b="1" kern="1200" dirty="0"/>
                <a:t>Viruses </a:t>
              </a:r>
            </a:p>
          </p:txBody>
        </p:sp>
      </p:grpSp>
      <p:grpSp>
        <p:nvGrpSpPr>
          <p:cNvPr id="17" name="Group 16"/>
          <p:cNvGrpSpPr/>
          <p:nvPr/>
        </p:nvGrpSpPr>
        <p:grpSpPr>
          <a:xfrm>
            <a:off x="2855850" y="2717439"/>
            <a:ext cx="962818" cy="523243"/>
            <a:chOff x="1143787" y="2420148"/>
            <a:chExt cx="962818" cy="523243"/>
          </a:xfrm>
        </p:grpSpPr>
        <p:sp>
          <p:nvSpPr>
            <p:cNvPr id="18" name="Rectangle 17"/>
            <p:cNvSpPr/>
            <p:nvPr/>
          </p:nvSpPr>
          <p:spPr>
            <a:xfrm>
              <a:off x="1143787" y="2420148"/>
              <a:ext cx="962818" cy="523243"/>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2D419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1143787" y="2420148"/>
              <a:ext cx="962818" cy="5232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b="1" kern="1200" dirty="0"/>
                <a:t>Moulds and Yeasts</a:t>
              </a:r>
            </a:p>
          </p:txBody>
        </p:sp>
      </p:grpSp>
      <p:grpSp>
        <p:nvGrpSpPr>
          <p:cNvPr id="20" name="Group 19"/>
          <p:cNvGrpSpPr/>
          <p:nvPr/>
        </p:nvGrpSpPr>
        <p:grpSpPr>
          <a:xfrm>
            <a:off x="1611684" y="2717439"/>
            <a:ext cx="957437" cy="521583"/>
            <a:chOff x="2289" y="2420148"/>
            <a:chExt cx="957437" cy="521583"/>
          </a:xfrm>
        </p:grpSpPr>
        <p:sp>
          <p:nvSpPr>
            <p:cNvPr id="21" name="Rectangle 20"/>
            <p:cNvSpPr/>
            <p:nvPr/>
          </p:nvSpPr>
          <p:spPr>
            <a:xfrm>
              <a:off x="2289" y="2420148"/>
              <a:ext cx="957437" cy="521583"/>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2D419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2289" y="2420148"/>
              <a:ext cx="957437" cy="521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b="1" kern="1200" dirty="0"/>
                <a:t>Bacteria </a:t>
              </a:r>
            </a:p>
          </p:txBody>
        </p:sp>
      </p:grpSp>
      <p:cxnSp>
        <p:nvCxnSpPr>
          <p:cNvPr id="27" name="Elbow Connector 26"/>
          <p:cNvCxnSpPr>
            <a:stCxn id="4" idx="2"/>
            <a:endCxn id="18" idx="0"/>
          </p:cNvCxnSpPr>
          <p:nvPr/>
        </p:nvCxnSpPr>
        <p:spPr>
          <a:xfrm rot="5400000">
            <a:off x="3526260" y="1671697"/>
            <a:ext cx="856741" cy="1234742"/>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29" name="Elbow Connector 28"/>
          <p:cNvCxnSpPr>
            <a:endCxn id="21" idx="0"/>
          </p:cNvCxnSpPr>
          <p:nvPr/>
        </p:nvCxnSpPr>
        <p:spPr>
          <a:xfrm rot="10800000" flipV="1">
            <a:off x="2090404" y="2289067"/>
            <a:ext cx="1385085" cy="428371"/>
          </a:xfrm>
          <a:prstGeom prst="bentConnector2">
            <a:avLst/>
          </a:prstGeom>
          <a:ln w="12700"/>
        </p:spPr>
        <p:style>
          <a:lnRef idx="1">
            <a:schemeClr val="accent1"/>
          </a:lnRef>
          <a:fillRef idx="0">
            <a:schemeClr val="accent1"/>
          </a:fillRef>
          <a:effectRef idx="0">
            <a:schemeClr val="accent1"/>
          </a:effectRef>
          <a:fontRef idx="minor">
            <a:schemeClr val="tx1"/>
          </a:fontRef>
        </p:style>
      </p:cxnSp>
      <p:cxnSp>
        <p:nvCxnSpPr>
          <p:cNvPr id="31" name="Elbow Connector 30"/>
          <p:cNvCxnSpPr>
            <a:endCxn id="15" idx="0"/>
          </p:cNvCxnSpPr>
          <p:nvPr/>
        </p:nvCxnSpPr>
        <p:spPr>
          <a:xfrm>
            <a:off x="3678829" y="2289067"/>
            <a:ext cx="888954" cy="428372"/>
          </a:xfrm>
          <a:prstGeom prst="bentConnector2">
            <a:avLst/>
          </a:prstGeom>
          <a:ln w="12700"/>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12" idx="0"/>
          </p:cNvCxnSpPr>
          <p:nvPr/>
        </p:nvCxnSpPr>
        <p:spPr>
          <a:xfrm>
            <a:off x="4567783" y="2289068"/>
            <a:ext cx="1263720" cy="428371"/>
          </a:xfrm>
          <a:prstGeom prst="bentConnector2">
            <a:avLst/>
          </a:prstGeom>
          <a:ln w="12700"/>
        </p:spPr>
        <p:style>
          <a:lnRef idx="1">
            <a:schemeClr val="accent1"/>
          </a:lnRef>
          <a:fillRef idx="0">
            <a:schemeClr val="accent1"/>
          </a:fillRef>
          <a:effectRef idx="0">
            <a:schemeClr val="accent1"/>
          </a:effectRef>
          <a:fontRef idx="minor">
            <a:schemeClr val="tx1"/>
          </a:fontRef>
        </p:style>
      </p:cxnSp>
      <p:cxnSp>
        <p:nvCxnSpPr>
          <p:cNvPr id="35" name="Elbow Connector 34"/>
          <p:cNvCxnSpPr>
            <a:endCxn id="9" idx="0"/>
          </p:cNvCxnSpPr>
          <p:nvPr/>
        </p:nvCxnSpPr>
        <p:spPr>
          <a:xfrm>
            <a:off x="5831502" y="2289068"/>
            <a:ext cx="1289560" cy="428371"/>
          </a:xfrm>
          <a:prstGeom prst="bentConnector2">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499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39240" y="1524000"/>
            <a:ext cx="6370320" cy="2585323"/>
          </a:xfrm>
          <a:prstGeom prst="rect">
            <a:avLst/>
          </a:prstGeom>
          <a:noFill/>
        </p:spPr>
        <p:txBody>
          <a:bodyPr wrap="square" rtlCol="0">
            <a:spAutoFit/>
          </a:bodyPr>
          <a:lstStyle/>
          <a:p>
            <a:pPr algn="ctr"/>
            <a:r>
              <a:rPr lang="sr-Latn-RS" sz="5400" b="1" dirty="0">
                <a:solidFill>
                  <a:schemeClr val="bg1"/>
                </a:solidFill>
              </a:rPr>
              <a:t>THANK YOU </a:t>
            </a:r>
          </a:p>
          <a:p>
            <a:pPr algn="ctr"/>
            <a:r>
              <a:rPr lang="sr-Latn-RS" sz="5400" b="1" dirty="0">
                <a:solidFill>
                  <a:schemeClr val="bg1"/>
                </a:solidFill>
              </a:rPr>
              <a:t>FOR YOUR KIND ATTENTION</a:t>
            </a:r>
            <a:endParaRPr lang="en-US" sz="5400" b="1" dirty="0">
              <a:solidFill>
                <a:schemeClr val="bg1"/>
              </a:solidFill>
            </a:endParaRPr>
          </a:p>
        </p:txBody>
      </p:sp>
      <p:sp>
        <p:nvSpPr>
          <p:cNvPr id="7" name="TextBox 6"/>
          <p:cNvSpPr txBox="1"/>
          <p:nvPr/>
        </p:nvSpPr>
        <p:spPr>
          <a:xfrm>
            <a:off x="1539240" y="1743740"/>
            <a:ext cx="6370320" cy="2585323"/>
          </a:xfrm>
          <a:prstGeom prst="rect">
            <a:avLst/>
          </a:prstGeom>
          <a:noFill/>
        </p:spPr>
        <p:txBody>
          <a:bodyPr wrap="square" rtlCol="0">
            <a:spAutoFit/>
          </a:bodyPr>
          <a:lstStyle/>
          <a:p>
            <a:pPr algn="ctr"/>
            <a:r>
              <a:rPr lang="sr-Latn-RS" sz="5400" b="1" dirty="0">
                <a:solidFill>
                  <a:srgbClr val="2D4191"/>
                </a:solidFill>
              </a:rPr>
              <a:t>THANK YOU </a:t>
            </a:r>
          </a:p>
          <a:p>
            <a:pPr algn="ctr"/>
            <a:r>
              <a:rPr lang="sr-Latn-RS" sz="5400" b="1" dirty="0">
                <a:solidFill>
                  <a:srgbClr val="2D4191"/>
                </a:solidFill>
              </a:rPr>
              <a:t>FOR YOUR KIND ATTENTION</a:t>
            </a:r>
            <a:endParaRPr lang="en-US" sz="5400" b="1" dirty="0">
              <a:solidFill>
                <a:srgbClr val="2D4191"/>
              </a:solidFill>
            </a:endParaRPr>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8554" y="4709141"/>
            <a:ext cx="1682011" cy="168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4960"/>
          <a:stretch/>
        </p:blipFill>
        <p:spPr bwMode="auto">
          <a:xfrm>
            <a:off x="178540" y="470778"/>
            <a:ext cx="2352010" cy="160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64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851" y="1297172"/>
            <a:ext cx="8199225" cy="4922653"/>
          </a:xfrm>
        </p:spPr>
        <p:txBody>
          <a:bodyPr>
            <a:normAutofit/>
          </a:bodyPr>
          <a:lstStyle/>
          <a:p>
            <a:pPr>
              <a:buFont typeface="Courier New" pitchFamily="49" charset="0"/>
              <a:buChar char="o"/>
            </a:pPr>
            <a:r>
              <a:rPr lang="en-IE" dirty="0"/>
              <a:t> Ready-to-eat foods: deli meat, hot dogs, fermented and dry sausages, luncheon meats</a:t>
            </a:r>
          </a:p>
          <a:p>
            <a:pPr marL="0" indent="0">
              <a:buNone/>
            </a:pPr>
            <a:r>
              <a:rPr lang="en-IE" dirty="0"/>
              <a:t>	</a:t>
            </a:r>
            <a:r>
              <a:rPr lang="en-IE" sz="2400" dirty="0"/>
              <a:t>- </a:t>
            </a:r>
            <a:r>
              <a:rPr lang="en-IE" sz="2400" i="1" dirty="0"/>
              <a:t>L. </a:t>
            </a:r>
            <a:r>
              <a:rPr lang="en-IE" sz="2400" i="1" dirty="0" err="1"/>
              <a:t>monocytogenes</a:t>
            </a:r>
            <a:r>
              <a:rPr lang="en-IE" sz="2400" i="1" dirty="0"/>
              <a:t> </a:t>
            </a:r>
          </a:p>
          <a:p>
            <a:pPr marL="0" indent="0">
              <a:buNone/>
            </a:pPr>
            <a:endParaRPr lang="en-IE" sz="2000" dirty="0"/>
          </a:p>
          <a:p>
            <a:pPr>
              <a:buFont typeface="Courier New" pitchFamily="49" charset="0"/>
              <a:buChar char="o"/>
            </a:pPr>
            <a:r>
              <a:rPr lang="en-IE" dirty="0"/>
              <a:t> Meat, Poultry, and Seafood </a:t>
            </a:r>
          </a:p>
          <a:p>
            <a:pPr marL="0" indent="0">
              <a:buNone/>
            </a:pPr>
            <a:r>
              <a:rPr lang="en-IE" dirty="0"/>
              <a:t>	</a:t>
            </a:r>
            <a:r>
              <a:rPr lang="en-IE" sz="2400" dirty="0"/>
              <a:t>- </a:t>
            </a:r>
            <a:r>
              <a:rPr lang="en-US" sz="2400" i="1" dirty="0"/>
              <a:t>Campylobacter </a:t>
            </a:r>
            <a:r>
              <a:rPr lang="en-US" sz="2400" i="1" dirty="0" err="1"/>
              <a:t>jejuni</a:t>
            </a:r>
            <a:r>
              <a:rPr lang="en-US" sz="2400" i="1" dirty="0"/>
              <a:t> </a:t>
            </a:r>
            <a:r>
              <a:rPr lang="en-US" sz="2400" dirty="0"/>
              <a:t>(beef and poultry)</a:t>
            </a:r>
            <a:r>
              <a:rPr lang="en-IE" sz="2400" dirty="0"/>
              <a:t> </a:t>
            </a:r>
          </a:p>
          <a:p>
            <a:pPr marL="0" indent="0">
              <a:buNone/>
            </a:pPr>
            <a:r>
              <a:rPr lang="en-IE" sz="2400" dirty="0"/>
              <a:t>	- </a:t>
            </a:r>
            <a:r>
              <a:rPr lang="en-US" sz="2400" i="1" dirty="0"/>
              <a:t>E. coli </a:t>
            </a:r>
            <a:r>
              <a:rPr lang="en-US" sz="2400" dirty="0"/>
              <a:t>O157:H7 (ground beef and pork)</a:t>
            </a:r>
          </a:p>
          <a:p>
            <a:pPr marL="0" indent="0">
              <a:buNone/>
            </a:pPr>
            <a:r>
              <a:rPr lang="en-US" sz="2400" dirty="0"/>
              <a:t>	- </a:t>
            </a:r>
            <a:r>
              <a:rPr lang="en-US" sz="2400" i="1" dirty="0"/>
              <a:t>L. </a:t>
            </a:r>
            <a:r>
              <a:rPr lang="en-US" sz="2400" i="1" dirty="0" err="1"/>
              <a:t>monocytogenes</a:t>
            </a:r>
            <a:r>
              <a:rPr lang="en-US" sz="2400" i="1" dirty="0"/>
              <a:t> </a:t>
            </a:r>
            <a:r>
              <a:rPr lang="en-US" sz="2400" dirty="0"/>
              <a:t>(pork, poultry, and seafood) </a:t>
            </a:r>
          </a:p>
          <a:p>
            <a:pPr marL="0" indent="0">
              <a:buNone/>
            </a:pPr>
            <a:r>
              <a:rPr lang="en-US" sz="2400" dirty="0"/>
              <a:t>	</a:t>
            </a:r>
            <a:r>
              <a:rPr lang="en-IE" sz="2400" dirty="0"/>
              <a:t>- </a:t>
            </a:r>
            <a:r>
              <a:rPr lang="en-IE" sz="2400" i="1" dirty="0"/>
              <a:t>Clostridium </a:t>
            </a:r>
            <a:r>
              <a:rPr lang="en-IE" sz="2400" i="1" dirty="0" err="1"/>
              <a:t>botulinum</a:t>
            </a:r>
            <a:r>
              <a:rPr lang="en-IE" sz="2400" i="1" dirty="0"/>
              <a:t> </a:t>
            </a:r>
            <a:r>
              <a:rPr lang="en-IE" sz="2400" dirty="0"/>
              <a:t>(seafood)</a:t>
            </a:r>
          </a:p>
          <a:p>
            <a:pPr marL="0" indent="0">
              <a:buNone/>
            </a:pPr>
            <a:r>
              <a:rPr lang="en-US" sz="2400" dirty="0"/>
              <a:t>	- </a:t>
            </a:r>
            <a:r>
              <a:rPr lang="en-US" sz="2400" i="1" dirty="0"/>
              <a:t>Vibrio cholera </a:t>
            </a:r>
            <a:r>
              <a:rPr lang="en-US" sz="2400" dirty="0"/>
              <a:t>(seafood)</a:t>
            </a:r>
            <a:endParaRPr lang="en-IE" sz="2400" dirty="0"/>
          </a:p>
          <a:p>
            <a:pPr marL="0" indent="0">
              <a:buNone/>
            </a:pPr>
            <a:endParaRPr lang="en-IE" dirty="0"/>
          </a:p>
        </p:txBody>
      </p:sp>
      <p:sp>
        <p:nvSpPr>
          <p:cNvPr id="3"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3600" dirty="0">
                <a:solidFill>
                  <a:srgbClr val="2D4191"/>
                </a:solidFill>
              </a:rPr>
              <a:t>Food – Foodborne pathogens association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339"/>
          <a:stretch/>
        </p:blipFill>
        <p:spPr bwMode="auto">
          <a:xfrm>
            <a:off x="4884525" y="2240549"/>
            <a:ext cx="1233487" cy="77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390"/>
          <a:stretch/>
        </p:blipFill>
        <p:spPr bwMode="auto">
          <a:xfrm rot="1569243">
            <a:off x="6934190" y="2128973"/>
            <a:ext cx="843506" cy="82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829" t="4755" r="8575" b="61282"/>
          <a:stretch/>
        </p:blipFill>
        <p:spPr bwMode="auto">
          <a:xfrm>
            <a:off x="5926396" y="5265008"/>
            <a:ext cx="1774565" cy="75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b="8771"/>
          <a:stretch/>
        </p:blipFill>
        <p:spPr bwMode="auto">
          <a:xfrm>
            <a:off x="7204110" y="3563678"/>
            <a:ext cx="1227628" cy="93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3526" y="1116411"/>
            <a:ext cx="8187070" cy="5273756"/>
          </a:xfrm>
        </p:spPr>
        <p:txBody>
          <a:bodyPr>
            <a:noAutofit/>
          </a:bodyPr>
          <a:lstStyle/>
          <a:p>
            <a:pPr>
              <a:buFont typeface="Courier New" pitchFamily="49" charset="0"/>
              <a:buChar char="o"/>
            </a:pPr>
            <a:r>
              <a:rPr lang="en-US" sz="2500" dirty="0"/>
              <a:t>Dairy and Raw Egg Products</a:t>
            </a:r>
          </a:p>
          <a:p>
            <a:pPr marL="0" indent="0">
              <a:buNone/>
            </a:pPr>
            <a:r>
              <a:rPr lang="en-US" sz="2500" dirty="0"/>
              <a:t>	</a:t>
            </a:r>
            <a:r>
              <a:rPr lang="en-US" sz="2200" dirty="0"/>
              <a:t>- </a:t>
            </a:r>
            <a:r>
              <a:rPr lang="en-US" sz="2200" i="1" dirty="0"/>
              <a:t>E. coli </a:t>
            </a:r>
            <a:r>
              <a:rPr lang="en-US" sz="2200" dirty="0"/>
              <a:t>O157:H7 (raw milk)</a:t>
            </a:r>
          </a:p>
          <a:p>
            <a:pPr marL="0" indent="0">
              <a:buNone/>
            </a:pPr>
            <a:r>
              <a:rPr lang="en-US" sz="2200" dirty="0"/>
              <a:t>	- </a:t>
            </a:r>
            <a:r>
              <a:rPr lang="en-US" sz="2200" i="1" dirty="0"/>
              <a:t>L. </a:t>
            </a:r>
            <a:r>
              <a:rPr lang="en-US" sz="2200" i="1" dirty="0" err="1"/>
              <a:t>monocytogenes</a:t>
            </a:r>
            <a:r>
              <a:rPr lang="en-US" sz="2200" i="1" dirty="0"/>
              <a:t> </a:t>
            </a:r>
            <a:r>
              <a:rPr lang="en-US" sz="2200" dirty="0"/>
              <a:t>(raw milk and cheese)</a:t>
            </a:r>
          </a:p>
          <a:p>
            <a:pPr marL="0" indent="0">
              <a:buNone/>
            </a:pPr>
            <a:r>
              <a:rPr lang="en-US" sz="2200" dirty="0"/>
              <a:t>	- </a:t>
            </a:r>
            <a:r>
              <a:rPr lang="en-US" sz="2200" i="1" dirty="0"/>
              <a:t>Salmonella</a:t>
            </a:r>
            <a:r>
              <a:rPr lang="en-US" sz="2200" dirty="0"/>
              <a:t> (raw milk and raw and undercooked eggs)</a:t>
            </a:r>
          </a:p>
          <a:p>
            <a:pPr marL="0" indent="0">
              <a:buNone/>
            </a:pPr>
            <a:r>
              <a:rPr lang="en-US" sz="2200" dirty="0"/>
              <a:t>	- </a:t>
            </a:r>
            <a:r>
              <a:rPr lang="en-US" sz="2200" i="1" dirty="0"/>
              <a:t>Staphylococcus </a:t>
            </a:r>
            <a:r>
              <a:rPr lang="en-US" sz="2200" i="1" dirty="0" err="1"/>
              <a:t>aureus</a:t>
            </a:r>
            <a:r>
              <a:rPr lang="en-US" sz="2200" i="1" dirty="0"/>
              <a:t> </a:t>
            </a:r>
            <a:r>
              <a:rPr lang="en-US" sz="2200" dirty="0"/>
              <a:t>(dairy products)</a:t>
            </a:r>
          </a:p>
          <a:p>
            <a:pPr marL="0" indent="0">
              <a:buNone/>
            </a:pPr>
            <a:r>
              <a:rPr lang="en-US" sz="2200" dirty="0"/>
              <a:t>	- </a:t>
            </a:r>
            <a:r>
              <a:rPr lang="en-US" sz="2200" i="1" dirty="0"/>
              <a:t>Yersinia </a:t>
            </a:r>
            <a:r>
              <a:rPr lang="en-US" sz="2200" i="1" dirty="0" err="1"/>
              <a:t>enterocolitica</a:t>
            </a:r>
            <a:r>
              <a:rPr lang="en-US" sz="2200" i="1" dirty="0"/>
              <a:t> </a:t>
            </a:r>
            <a:r>
              <a:rPr lang="en-US" sz="2200" dirty="0"/>
              <a:t>(dairy products)</a:t>
            </a:r>
          </a:p>
          <a:p>
            <a:pPr>
              <a:buFont typeface="Courier New" pitchFamily="49" charset="0"/>
              <a:buChar char="o"/>
            </a:pPr>
            <a:r>
              <a:rPr lang="en-US" sz="2500" dirty="0"/>
              <a:t> Fruits, Vegetables, and Juices</a:t>
            </a:r>
          </a:p>
          <a:p>
            <a:pPr marL="0" indent="0">
              <a:buNone/>
            </a:pPr>
            <a:r>
              <a:rPr lang="en-US" sz="2500" dirty="0"/>
              <a:t>	</a:t>
            </a:r>
            <a:r>
              <a:rPr lang="en-US" sz="2200" dirty="0"/>
              <a:t>- </a:t>
            </a:r>
            <a:r>
              <a:rPr lang="en-US" sz="2200" i="1" dirty="0" err="1"/>
              <a:t>Cyclospora</a:t>
            </a:r>
            <a:r>
              <a:rPr lang="en-US" sz="2200" dirty="0"/>
              <a:t>, parasite (produce)</a:t>
            </a:r>
          </a:p>
          <a:p>
            <a:pPr marL="0" indent="0">
              <a:buNone/>
            </a:pPr>
            <a:r>
              <a:rPr lang="en-US" sz="2200" dirty="0"/>
              <a:t>	- </a:t>
            </a:r>
            <a:r>
              <a:rPr lang="en-US" sz="2200" i="1" dirty="0"/>
              <a:t>E. coli </a:t>
            </a:r>
            <a:r>
              <a:rPr lang="en-US" sz="2200" dirty="0"/>
              <a:t>O157:H7 (juice/cider and produce)</a:t>
            </a:r>
          </a:p>
          <a:p>
            <a:pPr marL="0" indent="0">
              <a:buNone/>
            </a:pPr>
            <a:r>
              <a:rPr lang="en-US" sz="2200" dirty="0"/>
              <a:t>	- </a:t>
            </a:r>
            <a:r>
              <a:rPr lang="en-US" sz="2200" dirty="0" err="1"/>
              <a:t>Noroviruses</a:t>
            </a:r>
            <a:r>
              <a:rPr lang="en-US" sz="2200" dirty="0"/>
              <a:t> (produce)</a:t>
            </a:r>
          </a:p>
          <a:p>
            <a:pPr marL="0" indent="0">
              <a:buNone/>
            </a:pPr>
            <a:r>
              <a:rPr lang="en-US" sz="2200" dirty="0"/>
              <a:t>	- </a:t>
            </a:r>
            <a:r>
              <a:rPr lang="en-US" sz="2200" i="1" dirty="0"/>
              <a:t>Salmonella</a:t>
            </a:r>
            <a:r>
              <a:rPr lang="en-US" sz="2200" dirty="0"/>
              <a:t> (juice and produce)</a:t>
            </a:r>
          </a:p>
          <a:p>
            <a:pPr marL="0" indent="0">
              <a:buNone/>
            </a:pPr>
            <a:r>
              <a:rPr lang="en-US" sz="2200" dirty="0"/>
              <a:t>	- </a:t>
            </a:r>
            <a:r>
              <a:rPr lang="en-US" sz="2200" i="1" dirty="0" err="1"/>
              <a:t>Shigella</a:t>
            </a:r>
            <a:r>
              <a:rPr lang="en-US" sz="2200" dirty="0"/>
              <a:t> (produce)</a:t>
            </a:r>
          </a:p>
          <a:p>
            <a:pPr>
              <a:buFont typeface="Courier New" pitchFamily="49" charset="0"/>
              <a:buChar char="o"/>
            </a:pPr>
            <a:endParaRPr lang="en-IE" sz="2500" dirty="0"/>
          </a:p>
          <a:p>
            <a:pPr marL="0" indent="0">
              <a:buNone/>
            </a:pPr>
            <a:endParaRPr lang="en-IE" sz="2500" dirty="0"/>
          </a:p>
        </p:txBody>
      </p:sp>
      <p:sp>
        <p:nvSpPr>
          <p:cNvPr id="3" name="Title 1"/>
          <p:cNvSpPr txBox="1">
            <a:spLocks/>
          </p:cNvSpPr>
          <p:nvPr/>
        </p:nvSpPr>
        <p:spPr>
          <a:xfrm>
            <a:off x="941175" y="35355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sz="3600" dirty="0">
                <a:solidFill>
                  <a:srgbClr val="2D4191"/>
                </a:solidFill>
              </a:rPr>
              <a:t>Food-Foodborne pathogens association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458" y="1133290"/>
            <a:ext cx="1385723" cy="91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02382" y="2874312"/>
            <a:ext cx="1283993" cy="85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4378" y="1783703"/>
            <a:ext cx="1014831" cy="72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93661" y="4132300"/>
            <a:ext cx="1501433" cy="11895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83458" y="5321897"/>
            <a:ext cx="1010203" cy="75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44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2788" y="559372"/>
            <a:ext cx="7886700" cy="5492751"/>
          </a:xfrm>
        </p:spPr>
        <p:txBody>
          <a:bodyPr/>
          <a:lstStyle/>
          <a:p>
            <a:pPr marL="0" indent="0" algn="r">
              <a:spcBef>
                <a:spcPct val="0"/>
              </a:spcBef>
              <a:buNone/>
            </a:pPr>
            <a:r>
              <a:rPr lang="en-IE" sz="3200" dirty="0">
                <a:solidFill>
                  <a:srgbClr val="2D4191"/>
                </a:solidFill>
                <a:latin typeface="+mj-lt"/>
                <a:ea typeface="+mj-ea"/>
                <a:cs typeface="+mj-cs"/>
              </a:rPr>
              <a:t>Looking at the whole chain</a:t>
            </a:r>
          </a:p>
          <a:p>
            <a:pPr marL="0" indent="0">
              <a:buNone/>
            </a:pPr>
            <a:r>
              <a:rPr lang="en-IE" sz="2400" dirty="0"/>
              <a:t>Prevention efforts have to integrate the full food production chain: from Farm to Fork</a:t>
            </a:r>
            <a:endParaRPr lang="en-IE"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8" t="11134" r="1543" b="1766"/>
          <a:stretch/>
        </p:blipFill>
        <p:spPr bwMode="auto">
          <a:xfrm>
            <a:off x="1335777" y="2081488"/>
            <a:ext cx="6266495" cy="43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890431" y="2604977"/>
            <a:ext cx="1499190" cy="261610"/>
          </a:xfrm>
          <a:prstGeom prst="rect">
            <a:avLst/>
          </a:prstGeom>
          <a:noFill/>
        </p:spPr>
        <p:txBody>
          <a:bodyPr wrap="square" rtlCol="0">
            <a:spAutoFit/>
          </a:bodyPr>
          <a:lstStyle/>
          <a:p>
            <a:r>
              <a:rPr lang="en-IE" sz="1100" b="1" i="1" dirty="0"/>
              <a:t>Use of Good Practices</a:t>
            </a:r>
          </a:p>
        </p:txBody>
      </p:sp>
      <p:sp>
        <p:nvSpPr>
          <p:cNvPr id="15" name="TextBox 14"/>
          <p:cNvSpPr txBox="1"/>
          <p:nvPr/>
        </p:nvSpPr>
        <p:spPr>
          <a:xfrm>
            <a:off x="5220579" y="3660485"/>
            <a:ext cx="2264735" cy="261610"/>
          </a:xfrm>
          <a:prstGeom prst="rect">
            <a:avLst/>
          </a:prstGeom>
          <a:noFill/>
        </p:spPr>
        <p:txBody>
          <a:bodyPr wrap="square" rtlCol="0">
            <a:spAutoFit/>
          </a:bodyPr>
          <a:lstStyle/>
          <a:p>
            <a:r>
              <a:rPr lang="en-IE" sz="1100" b="1" i="1" dirty="0"/>
              <a:t>Monitor at Critical Control Points</a:t>
            </a:r>
          </a:p>
        </p:txBody>
      </p:sp>
      <p:sp>
        <p:nvSpPr>
          <p:cNvPr id="17" name="TextBox 16"/>
          <p:cNvSpPr txBox="1"/>
          <p:nvPr/>
        </p:nvSpPr>
        <p:spPr>
          <a:xfrm>
            <a:off x="-182119" y="3810257"/>
            <a:ext cx="2239925" cy="430887"/>
          </a:xfrm>
          <a:prstGeom prst="rect">
            <a:avLst/>
          </a:prstGeom>
          <a:noFill/>
        </p:spPr>
        <p:txBody>
          <a:bodyPr wrap="square" rtlCol="0">
            <a:spAutoFit/>
          </a:bodyPr>
          <a:lstStyle/>
          <a:p>
            <a:pPr algn="r"/>
            <a:r>
              <a:rPr lang="en-IE" sz="1100" b="1" i="1" dirty="0"/>
              <a:t>Use clean vehicles and maintain the cold chain</a:t>
            </a:r>
          </a:p>
        </p:txBody>
      </p:sp>
      <p:sp>
        <p:nvSpPr>
          <p:cNvPr id="18" name="TextBox 17"/>
          <p:cNvSpPr txBox="1"/>
          <p:nvPr/>
        </p:nvSpPr>
        <p:spPr>
          <a:xfrm>
            <a:off x="499731" y="6027671"/>
            <a:ext cx="3100782" cy="261610"/>
          </a:xfrm>
          <a:prstGeom prst="rect">
            <a:avLst/>
          </a:prstGeom>
          <a:noFill/>
        </p:spPr>
        <p:txBody>
          <a:bodyPr wrap="square" rtlCol="0">
            <a:spAutoFit/>
          </a:bodyPr>
          <a:lstStyle/>
          <a:p>
            <a:r>
              <a:rPr lang="en-IE" sz="1100" b="1" i="1" dirty="0"/>
              <a:t>Use Good Hygiene and Manufacturing Practices</a:t>
            </a:r>
          </a:p>
        </p:txBody>
      </p:sp>
      <p:sp>
        <p:nvSpPr>
          <p:cNvPr id="19" name="TextBox 18"/>
          <p:cNvSpPr txBox="1"/>
          <p:nvPr/>
        </p:nvSpPr>
        <p:spPr>
          <a:xfrm>
            <a:off x="7180514" y="5382300"/>
            <a:ext cx="2264735" cy="1107996"/>
          </a:xfrm>
          <a:prstGeom prst="rect">
            <a:avLst/>
          </a:prstGeom>
          <a:noFill/>
        </p:spPr>
        <p:txBody>
          <a:bodyPr wrap="square" rtlCol="0">
            <a:spAutoFit/>
          </a:bodyPr>
          <a:lstStyle/>
          <a:p>
            <a:r>
              <a:rPr lang="en-IE" sz="1100" b="1" i="1" dirty="0"/>
              <a:t>Always follow the 4 Cs of food safety:</a:t>
            </a:r>
          </a:p>
          <a:p>
            <a:pPr marL="171450" indent="-171450">
              <a:buFontTx/>
              <a:buChar char="-"/>
            </a:pPr>
            <a:r>
              <a:rPr lang="en-IE" sz="1100" b="1" i="1" dirty="0"/>
              <a:t>Clean</a:t>
            </a:r>
          </a:p>
          <a:p>
            <a:pPr marL="171450" indent="-171450">
              <a:buFontTx/>
              <a:buChar char="-"/>
            </a:pPr>
            <a:r>
              <a:rPr lang="en-IE" sz="1100" b="1" i="1" dirty="0"/>
              <a:t>Cook</a:t>
            </a:r>
          </a:p>
          <a:p>
            <a:pPr marL="171450" indent="-171450">
              <a:buFontTx/>
              <a:buChar char="-"/>
            </a:pPr>
            <a:r>
              <a:rPr lang="en-IE" sz="1100" b="1" i="1" dirty="0"/>
              <a:t>Combat cross-contamination</a:t>
            </a:r>
          </a:p>
          <a:p>
            <a:pPr marL="171450" indent="-171450">
              <a:buFontTx/>
              <a:buChar char="-"/>
            </a:pPr>
            <a:r>
              <a:rPr lang="en-IE" sz="1100" b="1" i="1" dirty="0"/>
              <a:t>Chill </a:t>
            </a:r>
          </a:p>
        </p:txBody>
      </p:sp>
      <p:sp>
        <p:nvSpPr>
          <p:cNvPr id="3" name="TextBox 2"/>
          <p:cNvSpPr txBox="1"/>
          <p:nvPr/>
        </p:nvSpPr>
        <p:spPr>
          <a:xfrm>
            <a:off x="3749374" y="2147372"/>
            <a:ext cx="899842" cy="230832"/>
          </a:xfrm>
          <a:prstGeom prst="rect">
            <a:avLst/>
          </a:prstGeom>
          <a:solidFill>
            <a:schemeClr val="bg1"/>
          </a:solidFill>
        </p:spPr>
        <p:txBody>
          <a:bodyPr wrap="square" rtlCol="0">
            <a:spAutoFit/>
          </a:bodyPr>
          <a:lstStyle/>
          <a:p>
            <a:r>
              <a:rPr lang="en-IE" sz="900" b="1" dirty="0"/>
              <a:t>Production </a:t>
            </a:r>
          </a:p>
        </p:txBody>
      </p:sp>
      <p:sp>
        <p:nvSpPr>
          <p:cNvPr id="10" name="TextBox 9"/>
          <p:cNvSpPr txBox="1"/>
          <p:nvPr/>
        </p:nvSpPr>
        <p:spPr>
          <a:xfrm>
            <a:off x="1715573" y="3482873"/>
            <a:ext cx="795103" cy="230832"/>
          </a:xfrm>
          <a:prstGeom prst="rect">
            <a:avLst/>
          </a:prstGeom>
          <a:solidFill>
            <a:schemeClr val="bg1"/>
          </a:solidFill>
        </p:spPr>
        <p:txBody>
          <a:bodyPr wrap="square" rtlCol="0">
            <a:spAutoFit/>
          </a:bodyPr>
          <a:lstStyle/>
          <a:p>
            <a:r>
              <a:rPr lang="en-IE" sz="900" b="1" dirty="0"/>
              <a:t>Distribution  </a:t>
            </a:r>
          </a:p>
        </p:txBody>
      </p:sp>
      <p:sp>
        <p:nvSpPr>
          <p:cNvPr id="11" name="TextBox 10"/>
          <p:cNvSpPr txBox="1"/>
          <p:nvPr/>
        </p:nvSpPr>
        <p:spPr>
          <a:xfrm>
            <a:off x="3600512" y="3452040"/>
            <a:ext cx="777321" cy="229711"/>
          </a:xfrm>
          <a:prstGeom prst="rect">
            <a:avLst/>
          </a:prstGeom>
          <a:solidFill>
            <a:schemeClr val="bg1"/>
          </a:solidFill>
        </p:spPr>
        <p:txBody>
          <a:bodyPr wrap="square" rtlCol="0">
            <a:spAutoFit/>
          </a:bodyPr>
          <a:lstStyle/>
          <a:p>
            <a:r>
              <a:rPr lang="en-IE" sz="900" b="1" dirty="0"/>
              <a:t>Processing </a:t>
            </a:r>
          </a:p>
        </p:txBody>
      </p:sp>
      <p:sp>
        <p:nvSpPr>
          <p:cNvPr id="12" name="TextBox 11"/>
          <p:cNvSpPr txBox="1"/>
          <p:nvPr/>
        </p:nvSpPr>
        <p:spPr>
          <a:xfrm>
            <a:off x="2057806" y="4907998"/>
            <a:ext cx="919309" cy="230832"/>
          </a:xfrm>
          <a:prstGeom prst="rect">
            <a:avLst/>
          </a:prstGeom>
          <a:solidFill>
            <a:schemeClr val="bg1"/>
          </a:solidFill>
        </p:spPr>
        <p:txBody>
          <a:bodyPr wrap="square" rtlCol="0">
            <a:spAutoFit/>
          </a:bodyPr>
          <a:lstStyle/>
          <a:p>
            <a:r>
              <a:rPr lang="en-IE" sz="900" b="1" dirty="0"/>
              <a:t>Restaurant </a:t>
            </a:r>
          </a:p>
        </p:txBody>
      </p:sp>
      <p:sp>
        <p:nvSpPr>
          <p:cNvPr id="13" name="TextBox 12"/>
          <p:cNvSpPr txBox="1"/>
          <p:nvPr/>
        </p:nvSpPr>
        <p:spPr>
          <a:xfrm>
            <a:off x="3781273" y="4597526"/>
            <a:ext cx="575294" cy="230832"/>
          </a:xfrm>
          <a:prstGeom prst="rect">
            <a:avLst/>
          </a:prstGeom>
          <a:solidFill>
            <a:schemeClr val="bg1"/>
          </a:solidFill>
        </p:spPr>
        <p:txBody>
          <a:bodyPr wrap="square" rtlCol="0">
            <a:spAutoFit/>
          </a:bodyPr>
          <a:lstStyle/>
          <a:p>
            <a:r>
              <a:rPr lang="en-IE" sz="900" b="1" dirty="0"/>
              <a:t>Retail </a:t>
            </a:r>
          </a:p>
        </p:txBody>
      </p:sp>
      <p:sp>
        <p:nvSpPr>
          <p:cNvPr id="14" name="TextBox 13"/>
          <p:cNvSpPr txBox="1"/>
          <p:nvPr/>
        </p:nvSpPr>
        <p:spPr>
          <a:xfrm>
            <a:off x="4096302" y="4929264"/>
            <a:ext cx="869103" cy="369332"/>
          </a:xfrm>
          <a:prstGeom prst="rect">
            <a:avLst/>
          </a:prstGeom>
          <a:solidFill>
            <a:schemeClr val="bg1"/>
          </a:solidFill>
        </p:spPr>
        <p:txBody>
          <a:bodyPr wrap="square" rtlCol="0">
            <a:spAutoFit/>
          </a:bodyPr>
          <a:lstStyle/>
          <a:p>
            <a:pPr algn="ctr"/>
            <a:r>
              <a:rPr lang="en-IE" sz="900" b="1" dirty="0"/>
              <a:t>Home Preparation </a:t>
            </a:r>
          </a:p>
        </p:txBody>
      </p:sp>
      <p:sp>
        <p:nvSpPr>
          <p:cNvPr id="16" name="TextBox 15"/>
          <p:cNvSpPr txBox="1"/>
          <p:nvPr/>
        </p:nvSpPr>
        <p:spPr>
          <a:xfrm>
            <a:off x="5209946" y="4449514"/>
            <a:ext cx="815940" cy="369332"/>
          </a:xfrm>
          <a:prstGeom prst="rect">
            <a:avLst/>
          </a:prstGeom>
          <a:solidFill>
            <a:schemeClr val="bg1"/>
          </a:solidFill>
        </p:spPr>
        <p:txBody>
          <a:bodyPr wrap="square" rtlCol="0">
            <a:spAutoFit/>
          </a:bodyPr>
          <a:lstStyle/>
          <a:p>
            <a:pPr algn="ctr"/>
            <a:r>
              <a:rPr lang="en-IE" sz="900" b="1" dirty="0"/>
              <a:t>Home Consumers </a:t>
            </a:r>
          </a:p>
        </p:txBody>
      </p:sp>
      <p:sp>
        <p:nvSpPr>
          <p:cNvPr id="20" name="TextBox 19"/>
          <p:cNvSpPr txBox="1"/>
          <p:nvPr/>
        </p:nvSpPr>
        <p:spPr>
          <a:xfrm>
            <a:off x="4161500" y="6070203"/>
            <a:ext cx="803906" cy="369332"/>
          </a:xfrm>
          <a:prstGeom prst="rect">
            <a:avLst/>
          </a:prstGeom>
          <a:solidFill>
            <a:schemeClr val="bg1"/>
          </a:solidFill>
        </p:spPr>
        <p:txBody>
          <a:bodyPr wrap="square" rtlCol="0">
            <a:spAutoFit/>
          </a:bodyPr>
          <a:lstStyle/>
          <a:p>
            <a:pPr algn="ctr"/>
            <a:r>
              <a:rPr lang="en-IE" sz="900" b="1" dirty="0"/>
              <a:t>Restaurant Preparation </a:t>
            </a:r>
          </a:p>
        </p:txBody>
      </p:sp>
      <p:sp>
        <p:nvSpPr>
          <p:cNvPr id="21" name="TextBox 20"/>
          <p:cNvSpPr txBox="1"/>
          <p:nvPr/>
        </p:nvSpPr>
        <p:spPr>
          <a:xfrm>
            <a:off x="5310580" y="5668972"/>
            <a:ext cx="803906" cy="369332"/>
          </a:xfrm>
          <a:prstGeom prst="rect">
            <a:avLst/>
          </a:prstGeom>
          <a:solidFill>
            <a:schemeClr val="bg1"/>
          </a:solidFill>
        </p:spPr>
        <p:txBody>
          <a:bodyPr wrap="square" rtlCol="0">
            <a:spAutoFit/>
          </a:bodyPr>
          <a:lstStyle/>
          <a:p>
            <a:pPr algn="ctr"/>
            <a:r>
              <a:rPr lang="en-IE" sz="900" b="1" dirty="0"/>
              <a:t>Restaurant Consumer </a:t>
            </a:r>
          </a:p>
        </p:txBody>
      </p:sp>
    </p:spTree>
    <p:extLst>
      <p:ext uri="{BB962C8B-B14F-4D97-AF65-F5344CB8AC3E}">
        <p14:creationId xmlns:p14="http://schemas.microsoft.com/office/powerpoint/2010/main" val="215984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69043" y="559373"/>
            <a:ext cx="7570919" cy="1428916"/>
          </a:xfrm>
        </p:spPr>
        <p:txBody>
          <a:bodyPr/>
          <a:lstStyle/>
          <a:p>
            <a:pPr marL="0" indent="0" algn="r">
              <a:spcBef>
                <a:spcPct val="0"/>
              </a:spcBef>
              <a:buNone/>
            </a:pPr>
            <a:r>
              <a:rPr lang="en-IE" sz="3200" dirty="0">
                <a:solidFill>
                  <a:srgbClr val="2D4191"/>
                </a:solidFill>
                <a:latin typeface="+mj-lt"/>
                <a:ea typeface="+mj-ea"/>
                <a:cs typeface="+mj-cs"/>
              </a:rPr>
              <a:t>Steps to Food Safety - The 4 Cs! </a:t>
            </a:r>
          </a:p>
          <a:p>
            <a:pPr marL="0" indent="0">
              <a:buNone/>
            </a:pPr>
            <a:r>
              <a:rPr lang="en-US" sz="2400" dirty="0"/>
              <a:t>Once you take food home from the supermarket and restaurant, you also have an important role to play </a:t>
            </a:r>
            <a:endParaRPr lang="en-IE"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792" y="2267971"/>
            <a:ext cx="604837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51819" y="3973844"/>
            <a:ext cx="6869437" cy="1631216"/>
          </a:xfrm>
          <a:prstGeom prst="rect">
            <a:avLst/>
          </a:prstGeom>
        </p:spPr>
        <p:txBody>
          <a:bodyPr wrap="square">
            <a:spAutoFit/>
          </a:bodyPr>
          <a:lstStyle/>
          <a:p>
            <a:r>
              <a:rPr lang="en-US" sz="2000" b="1" dirty="0">
                <a:solidFill>
                  <a:schemeClr val="accent1"/>
                </a:solidFill>
              </a:rPr>
              <a:t>Clean</a:t>
            </a:r>
            <a:r>
              <a:rPr lang="en-US" sz="2000" dirty="0"/>
              <a:t> – Wash hands and surfaces often</a:t>
            </a:r>
          </a:p>
          <a:p>
            <a:r>
              <a:rPr lang="en-US" sz="2000" b="1" dirty="0">
                <a:solidFill>
                  <a:srgbClr val="00B050"/>
                </a:solidFill>
              </a:rPr>
              <a:t>Combat Cross-Contamination </a:t>
            </a:r>
            <a:r>
              <a:rPr lang="en-US" sz="2000" b="1" dirty="0"/>
              <a:t>–</a:t>
            </a:r>
            <a:r>
              <a:rPr lang="en-US" sz="2000" b="1" dirty="0">
                <a:solidFill>
                  <a:srgbClr val="00B050"/>
                </a:solidFill>
              </a:rPr>
              <a:t> </a:t>
            </a:r>
            <a:r>
              <a:rPr lang="en-US" sz="2000" dirty="0"/>
              <a:t>Separate</a:t>
            </a:r>
            <a:r>
              <a:rPr lang="en-US" sz="2000" i="1" dirty="0"/>
              <a:t> </a:t>
            </a:r>
            <a:r>
              <a:rPr lang="en-US" sz="2000" dirty="0"/>
              <a:t>raw meat and seafood from ready-to-eat foods</a:t>
            </a:r>
          </a:p>
          <a:p>
            <a:r>
              <a:rPr lang="en-US" sz="2000" b="1" dirty="0">
                <a:solidFill>
                  <a:srgbClr val="FF0000"/>
                </a:solidFill>
              </a:rPr>
              <a:t>Cook</a:t>
            </a:r>
            <a:r>
              <a:rPr lang="en-US" sz="2000" dirty="0"/>
              <a:t> – Cook to proper temperatures </a:t>
            </a:r>
          </a:p>
          <a:p>
            <a:r>
              <a:rPr lang="en-US" sz="2000" b="1" dirty="0">
                <a:solidFill>
                  <a:schemeClr val="accent5">
                    <a:lumMod val="60000"/>
                    <a:lumOff val="40000"/>
                  </a:schemeClr>
                </a:solidFill>
              </a:rPr>
              <a:t>Chill</a:t>
            </a:r>
            <a:r>
              <a:rPr lang="en-US" sz="2000" dirty="0"/>
              <a:t> – Refrigerate promptly </a:t>
            </a:r>
          </a:p>
        </p:txBody>
      </p:sp>
    </p:spTree>
    <p:extLst>
      <p:ext uri="{BB962C8B-B14F-4D97-AF65-F5344CB8AC3E}">
        <p14:creationId xmlns:p14="http://schemas.microsoft.com/office/powerpoint/2010/main" val="214328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1268546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20299" y="1612827"/>
            <a:ext cx="2764464" cy="276999"/>
          </a:xfrm>
          <a:prstGeom prst="rect">
            <a:avLst/>
          </a:prstGeom>
          <a:noFill/>
        </p:spPr>
        <p:txBody>
          <a:bodyPr wrap="square" rtlCol="0">
            <a:spAutoFit/>
          </a:bodyPr>
          <a:lstStyle/>
          <a:p>
            <a:r>
              <a:rPr lang="en-IE" sz="1200" b="1" dirty="0"/>
              <a:t>Information/Education/Communication</a:t>
            </a:r>
          </a:p>
        </p:txBody>
      </p:sp>
      <p:pic>
        <p:nvPicPr>
          <p:cNvPr id="2050"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053" b="81473" l="28162" r="71027"/>
                    </a14:imgEffect>
                  </a14:imgLayer>
                </a14:imgProps>
              </a:ext>
              <a:ext uri="{28A0092B-C50C-407E-A947-70E740481C1C}">
                <a14:useLocalDpi xmlns:a14="http://schemas.microsoft.com/office/drawing/2010/main" val="0"/>
              </a:ext>
            </a:extLst>
          </a:blip>
          <a:srcRect l="22804" r="23615" b="9474"/>
          <a:stretch/>
        </p:blipFill>
        <p:spPr bwMode="auto">
          <a:xfrm>
            <a:off x="1005554" y="539429"/>
            <a:ext cx="817154" cy="91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065" y="595490"/>
            <a:ext cx="1440349" cy="80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1">
            <a:extLst>
              <a:ext uri="{28A0092B-C50C-407E-A947-70E740481C1C}">
                <a14:useLocalDpi xmlns:a14="http://schemas.microsoft.com/office/drawing/2010/main" val="0"/>
              </a:ext>
            </a:extLst>
          </a:blip>
          <a:srcRect l="28211" t="5787" r="28006" b="5787"/>
          <a:stretch/>
        </p:blipFill>
        <p:spPr bwMode="auto">
          <a:xfrm>
            <a:off x="4964782" y="619600"/>
            <a:ext cx="596667" cy="75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4023" y="1342786"/>
            <a:ext cx="1259958" cy="461665"/>
          </a:xfrm>
          <a:prstGeom prst="rect">
            <a:avLst/>
          </a:prstGeom>
          <a:noFill/>
        </p:spPr>
        <p:txBody>
          <a:bodyPr wrap="square" rtlCol="0">
            <a:spAutoFit/>
          </a:bodyPr>
          <a:lstStyle/>
          <a:p>
            <a:r>
              <a:rPr lang="en-IE" sz="1200" b="1" dirty="0"/>
              <a:t>Food Legislation</a:t>
            </a:r>
          </a:p>
          <a:p>
            <a:endParaRPr lang="en-IE" sz="1200" b="1" dirty="0"/>
          </a:p>
        </p:txBody>
      </p:sp>
      <p:sp>
        <p:nvSpPr>
          <p:cNvPr id="8" name="TextBox 7"/>
          <p:cNvSpPr txBox="1"/>
          <p:nvPr/>
        </p:nvSpPr>
        <p:spPr>
          <a:xfrm>
            <a:off x="2283522" y="1353180"/>
            <a:ext cx="2097092" cy="461665"/>
          </a:xfrm>
          <a:prstGeom prst="rect">
            <a:avLst/>
          </a:prstGeom>
          <a:noFill/>
        </p:spPr>
        <p:txBody>
          <a:bodyPr wrap="square" rtlCol="0">
            <a:spAutoFit/>
          </a:bodyPr>
          <a:lstStyle/>
          <a:p>
            <a:r>
              <a:rPr lang="en-IE" sz="1200" b="1" dirty="0"/>
              <a:t>Food Control Management</a:t>
            </a:r>
          </a:p>
          <a:p>
            <a:endParaRPr lang="en-IE" sz="1200" b="1" dirty="0"/>
          </a:p>
        </p:txBody>
      </p:sp>
      <p:sp>
        <p:nvSpPr>
          <p:cNvPr id="9" name="TextBox 8"/>
          <p:cNvSpPr txBox="1"/>
          <p:nvPr/>
        </p:nvSpPr>
        <p:spPr>
          <a:xfrm>
            <a:off x="5215270" y="1341875"/>
            <a:ext cx="1031358" cy="461665"/>
          </a:xfrm>
          <a:prstGeom prst="rect">
            <a:avLst/>
          </a:prstGeom>
          <a:noFill/>
        </p:spPr>
        <p:txBody>
          <a:bodyPr wrap="square" rtlCol="0">
            <a:spAutoFit/>
          </a:bodyPr>
          <a:lstStyle/>
          <a:p>
            <a:r>
              <a:rPr lang="en-IE" sz="1200" b="1" dirty="0"/>
              <a:t>Inspection</a:t>
            </a:r>
          </a:p>
          <a:p>
            <a:endParaRPr lang="en-IE" sz="1200" b="1" dirty="0"/>
          </a:p>
        </p:txBody>
      </p:sp>
      <p:pic>
        <p:nvPicPr>
          <p:cNvPr id="2054"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1910" y="619600"/>
            <a:ext cx="1058712" cy="101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0685" y="1739543"/>
            <a:ext cx="3381154" cy="1200329"/>
          </a:xfrm>
          <a:prstGeom prst="rect">
            <a:avLst/>
          </a:prstGeom>
          <a:noFill/>
        </p:spPr>
        <p:txBody>
          <a:bodyPr wrap="square" rtlCol="0">
            <a:spAutoFit/>
          </a:bodyPr>
          <a:lstStyle/>
          <a:p>
            <a:r>
              <a:rPr lang="en-IE" i="1" dirty="0"/>
              <a:t>Government provides consumer protection and ensures that all foods are fit and safe for human consumption </a:t>
            </a:r>
          </a:p>
        </p:txBody>
      </p:sp>
      <p:pic>
        <p:nvPicPr>
          <p:cNvPr id="2055"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1506" y="3764577"/>
            <a:ext cx="1223777" cy="821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8"/>
          <p:cNvPicPr>
            <a:picLocks noChangeAspect="1" noChangeArrowheads="1"/>
          </p:cNvPicPr>
          <p:nvPr/>
        </p:nvPicPr>
        <p:blipFill rotWithShape="1">
          <a:blip r:embed="rId14">
            <a:extLst>
              <a:ext uri="{28A0092B-C50C-407E-A947-70E740481C1C}">
                <a14:useLocalDpi xmlns:a14="http://schemas.microsoft.com/office/drawing/2010/main" val="0"/>
              </a:ext>
            </a:extLst>
          </a:blip>
          <a:srcRect l="54199" t="50000"/>
          <a:stretch/>
        </p:blipFill>
        <p:spPr bwMode="auto">
          <a:xfrm>
            <a:off x="1109654" y="4379901"/>
            <a:ext cx="1223776" cy="581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14">
            <a:extLst>
              <a:ext uri="{28A0092B-C50C-407E-A947-70E740481C1C}">
                <a14:useLocalDpi xmlns:a14="http://schemas.microsoft.com/office/drawing/2010/main" val="0"/>
              </a:ext>
            </a:extLst>
          </a:blip>
          <a:srcRect l="63297" b="50000"/>
          <a:stretch/>
        </p:blipFill>
        <p:spPr bwMode="auto">
          <a:xfrm>
            <a:off x="544018" y="4843166"/>
            <a:ext cx="974213" cy="577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61506" y="5508293"/>
            <a:ext cx="4571378" cy="646331"/>
          </a:xfrm>
          <a:prstGeom prst="rect">
            <a:avLst/>
          </a:prstGeom>
          <a:noFill/>
        </p:spPr>
        <p:txBody>
          <a:bodyPr wrap="square" rtlCol="0">
            <a:spAutoFit/>
          </a:bodyPr>
          <a:lstStyle/>
          <a:p>
            <a:r>
              <a:rPr lang="en-IE" i="1" dirty="0"/>
              <a:t>Food producer/industry is responsible to produce better quality and safer foods</a:t>
            </a:r>
          </a:p>
        </p:txBody>
      </p:sp>
      <p:pic>
        <p:nvPicPr>
          <p:cNvPr id="2057"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66891" y="3028950"/>
            <a:ext cx="1428750" cy="800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31566" y="3853347"/>
            <a:ext cx="1328149" cy="8173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6422065" y="4966162"/>
            <a:ext cx="2573079" cy="923330"/>
          </a:xfrm>
          <a:prstGeom prst="rect">
            <a:avLst/>
          </a:prstGeom>
          <a:noFill/>
        </p:spPr>
        <p:txBody>
          <a:bodyPr wrap="square" rtlCol="0">
            <a:spAutoFit/>
          </a:bodyPr>
          <a:lstStyle/>
          <a:p>
            <a:r>
              <a:rPr lang="en-IE" i="1" dirty="0"/>
              <a:t>Consumer has a right to select better quality and safer food of their choice</a:t>
            </a:r>
          </a:p>
        </p:txBody>
      </p:sp>
    </p:spTree>
    <p:extLst>
      <p:ext uri="{BB962C8B-B14F-4D97-AF65-F5344CB8AC3E}">
        <p14:creationId xmlns:p14="http://schemas.microsoft.com/office/powerpoint/2010/main" val="416465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41175" y="203075"/>
            <a:ext cx="7886700" cy="1325563"/>
          </a:xfrm>
        </p:spPr>
        <p:txBody>
          <a:bodyPr/>
          <a:lstStyle/>
          <a:p>
            <a:pPr algn="r"/>
            <a:r>
              <a:rPr lang="da-DK" b="0" dirty="0"/>
              <a:t>Reduce risk can be achieved</a:t>
            </a:r>
          </a:p>
        </p:txBody>
      </p:sp>
      <p:sp>
        <p:nvSpPr>
          <p:cNvPr id="2" name="TextBox 1"/>
          <p:cNvSpPr txBox="1"/>
          <p:nvPr/>
        </p:nvSpPr>
        <p:spPr>
          <a:xfrm>
            <a:off x="542259" y="1626781"/>
            <a:ext cx="8165805" cy="3816429"/>
          </a:xfrm>
          <a:prstGeom prst="rect">
            <a:avLst/>
          </a:prstGeom>
          <a:noFill/>
        </p:spPr>
        <p:txBody>
          <a:bodyPr wrap="square" rtlCol="0">
            <a:spAutoFit/>
          </a:bodyPr>
          <a:lstStyle/>
          <a:p>
            <a:pPr marL="285750" indent="-285750">
              <a:buFont typeface="Arial" pitchFamily="34" charset="0"/>
              <a:buChar char="•"/>
            </a:pPr>
            <a:r>
              <a:rPr lang="en-IE" sz="2200" dirty="0"/>
              <a:t>Prevention throughout the food chain: </a:t>
            </a:r>
            <a:r>
              <a:rPr lang="en-IE" sz="2200" i="1" dirty="0"/>
              <a:t>Farm-to-Fork</a:t>
            </a:r>
          </a:p>
          <a:p>
            <a:endParaRPr lang="en-IE" sz="2000" dirty="0"/>
          </a:p>
          <a:p>
            <a:pPr marL="285750" indent="-285750">
              <a:buFont typeface="Arial" pitchFamily="34" charset="0"/>
              <a:buChar char="•"/>
            </a:pPr>
            <a:r>
              <a:rPr lang="en-IE" sz="2200" dirty="0"/>
              <a:t>Food producers and operators are entrusted with primary responsibility for food safety and quality</a:t>
            </a:r>
          </a:p>
          <a:p>
            <a:r>
              <a:rPr lang="en-IE" sz="2200" dirty="0"/>
              <a:t>	 - Good practices: GAP, GMP, GHP</a:t>
            </a:r>
          </a:p>
          <a:p>
            <a:pPr lvl="2"/>
            <a:r>
              <a:rPr lang="en-IE" sz="2200" dirty="0"/>
              <a:t> - HACCP</a:t>
            </a:r>
          </a:p>
          <a:p>
            <a:pPr lvl="2"/>
            <a:endParaRPr lang="en-IE" sz="2000" dirty="0"/>
          </a:p>
          <a:p>
            <a:pPr marL="285750" indent="-285750">
              <a:buFont typeface="Arial" pitchFamily="34" charset="0"/>
              <a:buChar char="•"/>
            </a:pPr>
            <a:r>
              <a:rPr lang="en-IE" sz="2200" dirty="0"/>
              <a:t>Government are then responsible for</a:t>
            </a:r>
          </a:p>
          <a:p>
            <a:pPr marL="1200150" lvl="2" indent="-285750">
              <a:buFontTx/>
              <a:buChar char="-"/>
            </a:pPr>
            <a:r>
              <a:rPr lang="en-IE" sz="2200" dirty="0"/>
              <a:t>Auditing performance by monitoring and surveillance</a:t>
            </a:r>
          </a:p>
          <a:p>
            <a:pPr marL="1200150" lvl="2" indent="-285750">
              <a:buFontTx/>
              <a:buChar char="-"/>
            </a:pPr>
            <a:r>
              <a:rPr lang="en-IE" sz="2200" dirty="0"/>
              <a:t>Enforcing legal and regulatory requirements</a:t>
            </a:r>
          </a:p>
          <a:p>
            <a:endParaRPr lang="en-IE" sz="22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728" y="4735457"/>
            <a:ext cx="2677435" cy="179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531828"/>
      </p:ext>
    </p:extLst>
  </p:cSld>
  <p:clrMapOvr>
    <a:masterClrMapping/>
  </p:clrMapOvr>
</p:sld>
</file>

<file path=ppt/theme/theme1.xml><?xml version="1.0" encoding="utf-8"?>
<a:theme xmlns:a="http://schemas.openxmlformats.org/drawingml/2006/main" name="FOODstars_PPT templa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315E08D-01F3-48BD-865D-D5D48A09FF66}" vid="{EFA0E607-127C-40D7-BD4B-A6A08C483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FOODstars_PPT template</Template>
  <TotalTime>2974</TotalTime>
  <Words>3084</Words>
  <Application>Microsoft Office PowerPoint</Application>
  <PresentationFormat>Apresentação no Ecrã (4:3)</PresentationFormat>
  <Paragraphs>569</Paragraphs>
  <Slides>30</Slides>
  <Notes>30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30</vt:i4>
      </vt:variant>
    </vt:vector>
  </HeadingPairs>
  <TitlesOfParts>
    <vt:vector size="36" baseType="lpstr">
      <vt:lpstr>Arial</vt:lpstr>
      <vt:lpstr>Calibri</vt:lpstr>
      <vt:lpstr>Calibri Light</vt:lpstr>
      <vt:lpstr>Courier New</vt:lpstr>
      <vt:lpstr>Wingdings</vt:lpstr>
      <vt:lpstr>FOODstars_PPT template</vt:lpstr>
      <vt:lpstr>Global and EU perspective on microbial food safety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Reduce risk can be achieved</vt:lpstr>
      <vt:lpstr>Apresentação do PowerPoint</vt:lpstr>
      <vt:lpstr>Food Control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Aarhus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Milica Pojic</dc:creator>
  <cp:lastModifiedBy>Utilizador</cp:lastModifiedBy>
  <cp:revision>150</cp:revision>
  <cp:lastPrinted>2016-08-19T12:46:55Z</cp:lastPrinted>
  <dcterms:created xsi:type="dcterms:W3CDTF">2016-08-12T12:03:57Z</dcterms:created>
  <dcterms:modified xsi:type="dcterms:W3CDTF">2018-09-02T12:52:56Z</dcterms:modified>
</cp:coreProperties>
</file>