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84" r:id="rId3"/>
    <p:sldId id="300" r:id="rId4"/>
    <p:sldId id="302" r:id="rId5"/>
    <p:sldId id="303" r:id="rId6"/>
    <p:sldId id="337" r:id="rId7"/>
    <p:sldId id="338" r:id="rId8"/>
    <p:sldId id="339" r:id="rId9"/>
    <p:sldId id="353" r:id="rId10"/>
    <p:sldId id="354" r:id="rId11"/>
    <p:sldId id="355" r:id="rId12"/>
    <p:sldId id="356" r:id="rId13"/>
    <p:sldId id="343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259" r:id="rId36"/>
  </p:sldIdLst>
  <p:sldSz cx="9144000" cy="6858000" type="screen4x3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191"/>
    <a:srgbClr val="F78609"/>
    <a:srgbClr val="8A5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486" autoAdjust="0"/>
  </p:normalViewPr>
  <p:slideViewPr>
    <p:cSldViewPr snapToGrid="0">
      <p:cViewPr varScale="1">
        <p:scale>
          <a:sx n="63" d="100"/>
          <a:sy n="63" d="100"/>
        </p:scale>
        <p:origin x="15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chelle\Documents\PhD\my%20paper\nitroxynil%20paper\Copy%20of%20Nitroxynil%20depletion%20study%20dat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1611717548532"/>
          <c:y val="7.9455491792339586E-2"/>
          <c:w val="0.85253014901369351"/>
          <c:h val="0.76037635126117764"/>
        </c:manualLayout>
      </c:layout>
      <c:scatterChart>
        <c:scatterStyle val="lineMarker"/>
        <c:varyColors val="0"/>
        <c:ser>
          <c:idx val="0"/>
          <c:order val="0"/>
          <c:spPr>
            <a:ln w="22225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'average results from all cows'!$A$2:$A$46</c:f>
              <c:numCache>
                <c:formatCode>General</c:formatCode>
                <c:ptCount val="4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22.5</c:v>
                </c:pt>
                <c:pt idx="34">
                  <c:v>23</c:v>
                </c:pt>
                <c:pt idx="35">
                  <c:v>29.5</c:v>
                </c:pt>
                <c:pt idx="36">
                  <c:v>30</c:v>
                </c:pt>
                <c:pt idx="37">
                  <c:v>36.5</c:v>
                </c:pt>
                <c:pt idx="38">
                  <c:v>37</c:v>
                </c:pt>
                <c:pt idx="39">
                  <c:v>43.5</c:v>
                </c:pt>
                <c:pt idx="40">
                  <c:v>44</c:v>
                </c:pt>
                <c:pt idx="41">
                  <c:v>50.5</c:v>
                </c:pt>
                <c:pt idx="42">
                  <c:v>51</c:v>
                </c:pt>
                <c:pt idx="43">
                  <c:v>57.5</c:v>
                </c:pt>
                <c:pt idx="44">
                  <c:v>58</c:v>
                </c:pt>
              </c:numCache>
            </c:numRef>
          </c:xVal>
          <c:yVal>
            <c:numRef>
              <c:f>'average results from all cows'!$H$2:$H$46</c:f>
              <c:numCache>
                <c:formatCode>General</c:formatCode>
                <c:ptCount val="45"/>
                <c:pt idx="0">
                  <c:v>0</c:v>
                </c:pt>
                <c:pt idx="1">
                  <c:v>697.72166666666726</c:v>
                </c:pt>
                <c:pt idx="2">
                  <c:v>667.68500000000051</c:v>
                </c:pt>
                <c:pt idx="3">
                  <c:v>735.59</c:v>
                </c:pt>
                <c:pt idx="4">
                  <c:v>803.46199999999931</c:v>
                </c:pt>
                <c:pt idx="5">
                  <c:v>719.70799999999997</c:v>
                </c:pt>
                <c:pt idx="6">
                  <c:v>787.64333333333354</c:v>
                </c:pt>
                <c:pt idx="7">
                  <c:v>791.13333333333355</c:v>
                </c:pt>
                <c:pt idx="8">
                  <c:v>625.19999999999993</c:v>
                </c:pt>
                <c:pt idx="9">
                  <c:v>730.47833333333404</c:v>
                </c:pt>
                <c:pt idx="10">
                  <c:v>536.22500000000002</c:v>
                </c:pt>
                <c:pt idx="11">
                  <c:v>503.28666666666675</c:v>
                </c:pt>
                <c:pt idx="12">
                  <c:v>432.3966666666667</c:v>
                </c:pt>
                <c:pt idx="13">
                  <c:v>330.89166666666671</c:v>
                </c:pt>
                <c:pt idx="14">
                  <c:v>415.9616666666667</c:v>
                </c:pt>
                <c:pt idx="15">
                  <c:v>329.68666666666672</c:v>
                </c:pt>
                <c:pt idx="16">
                  <c:v>344.815</c:v>
                </c:pt>
                <c:pt idx="17">
                  <c:v>294.97166666666675</c:v>
                </c:pt>
                <c:pt idx="18">
                  <c:v>297.42166666666668</c:v>
                </c:pt>
                <c:pt idx="19">
                  <c:v>342.4783333333333</c:v>
                </c:pt>
                <c:pt idx="20">
                  <c:v>273.98166666666668</c:v>
                </c:pt>
                <c:pt idx="21">
                  <c:v>293.05666666666696</c:v>
                </c:pt>
                <c:pt idx="22">
                  <c:v>226.59333333333348</c:v>
                </c:pt>
                <c:pt idx="23">
                  <c:v>196.67333333333337</c:v>
                </c:pt>
                <c:pt idx="24">
                  <c:v>200.89666666666665</c:v>
                </c:pt>
                <c:pt idx="25">
                  <c:v>191.13000000000002</c:v>
                </c:pt>
                <c:pt idx="26">
                  <c:v>186.98500000000001</c:v>
                </c:pt>
                <c:pt idx="27">
                  <c:v>158.42666666666668</c:v>
                </c:pt>
                <c:pt idx="28">
                  <c:v>195.92500000000004</c:v>
                </c:pt>
                <c:pt idx="29">
                  <c:v>221.83833333333365</c:v>
                </c:pt>
                <c:pt idx="30">
                  <c:v>146.10999999999999</c:v>
                </c:pt>
                <c:pt idx="31">
                  <c:v>113.68666666666667</c:v>
                </c:pt>
                <c:pt idx="32">
                  <c:v>79.028333333333208</c:v>
                </c:pt>
                <c:pt idx="33">
                  <c:v>58.681666666666565</c:v>
                </c:pt>
                <c:pt idx="34">
                  <c:v>33.443333333333335</c:v>
                </c:pt>
                <c:pt idx="35">
                  <c:v>14.283333333333333</c:v>
                </c:pt>
                <c:pt idx="36">
                  <c:v>11.156666666666677</c:v>
                </c:pt>
                <c:pt idx="37">
                  <c:v>10.345000000000002</c:v>
                </c:pt>
                <c:pt idx="38">
                  <c:v>7.9933333333333403</c:v>
                </c:pt>
                <c:pt idx="39">
                  <c:v>7.5466666666666704</c:v>
                </c:pt>
                <c:pt idx="40">
                  <c:v>5.2783333333333413</c:v>
                </c:pt>
                <c:pt idx="41">
                  <c:v>2.0016666666666665</c:v>
                </c:pt>
                <c:pt idx="42">
                  <c:v>3.06</c:v>
                </c:pt>
                <c:pt idx="43">
                  <c:v>1.1900000000000013</c:v>
                </c:pt>
                <c:pt idx="44">
                  <c:v>1.444999999999999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06-480B-BB27-4A7834C62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87360"/>
        <c:axId val="117504640"/>
      </c:scatterChart>
      <c:valAx>
        <c:axId val="116287360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IE" sz="1600" baseline="0"/>
                  <a:t>Time (days)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504640"/>
        <c:crosses val="autoZero"/>
        <c:crossBetween val="midCat"/>
        <c:majorUnit val="5"/>
      </c:valAx>
      <c:valAx>
        <c:axId val="117504640"/>
        <c:scaling>
          <c:orientation val="minMax"/>
          <c:max val="8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E" sz="1600"/>
                  <a:t>Nitroxynil (µg kg</a:t>
                </a:r>
                <a:r>
                  <a:rPr lang="en-IE" sz="1600" baseline="30000"/>
                  <a:t>-1</a:t>
                </a:r>
                <a:r>
                  <a:rPr lang="en-IE" sz="1600"/>
                  <a:t>)</a:t>
                </a:r>
              </a:p>
            </c:rich>
          </c:tx>
          <c:layout>
            <c:manualLayout>
              <c:xMode val="edge"/>
              <c:yMode val="edge"/>
              <c:x val="1.6327456039024822E-2"/>
              <c:y val="0.327615463321322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287360"/>
        <c:crosses val="autoZero"/>
        <c:crossBetween val="midCat"/>
        <c:majorUnit val="50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48BF9-320D-4EE6-B8E9-447AB016703E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8B6E4C4-393D-467A-BEA5-01868DABA6DD}">
      <dgm:prSet phldrT="[Text]" custT="1"/>
      <dgm:spPr>
        <a:xfrm>
          <a:off x="507865" y="1578"/>
          <a:ext cx="1142000" cy="93809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Weigh </a:t>
          </a:r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1g </a:t>
          </a:r>
        </a:p>
        <a:p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of Powder</a:t>
          </a:r>
          <a:endParaRPr lang="en-IE" sz="105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9724F82-0BF9-43C0-930C-BB9BF40888A8}" type="parTrans" cxnId="{0FCCEB6C-31CA-4855-8F56-87D3919722A5}">
      <dgm:prSet/>
      <dgm:spPr/>
      <dgm:t>
        <a:bodyPr/>
        <a:lstStyle/>
        <a:p>
          <a:endParaRPr lang="en-IE"/>
        </a:p>
      </dgm:t>
    </dgm:pt>
    <dgm:pt modelId="{175A06A3-FC69-4FFA-A0EB-2BE4EE0918F2}" type="sibTrans" cxnId="{0FCCEB6C-31CA-4855-8F56-87D3919722A5}">
      <dgm:prSet/>
      <dgm:spPr>
        <a:xfrm>
          <a:off x="1787452" y="276751"/>
          <a:ext cx="331458" cy="387744"/>
        </a:xfr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I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8757585-5726-4930-8CA1-BC9D997077B8}">
      <dgm:prSet phldrT="[Text]" custT="1"/>
      <dgm:spPr>
        <a:xfrm>
          <a:off x="2275259" y="1578"/>
          <a:ext cx="1563484" cy="93809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sz="105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 </a:t>
          </a:r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100 µL Isotopically labelled internal standard</a:t>
          </a:r>
          <a:endParaRPr lang="en-IE" sz="105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F936A4-4C83-4C45-BC17-10495594D913}" type="parTrans" cxnId="{A6864719-3770-4077-9338-8F5F8E43069D}">
      <dgm:prSet/>
      <dgm:spPr/>
      <dgm:t>
        <a:bodyPr/>
        <a:lstStyle/>
        <a:p>
          <a:endParaRPr lang="en-IE"/>
        </a:p>
      </dgm:t>
    </dgm:pt>
    <dgm:pt modelId="{1070524C-DD68-4F6D-A292-F8CB272777F1}" type="sibTrans" cxnId="{A6864719-3770-4077-9338-8F5F8E43069D}">
      <dgm:prSet/>
      <dgm:spPr>
        <a:xfrm>
          <a:off x="3976330" y="276751"/>
          <a:ext cx="331458" cy="387744"/>
        </a:xfr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I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9C1B70D-801A-4800-A053-026836D0D31B}">
      <dgm:prSet phldrT="[Text]" custT="1"/>
      <dgm:spPr>
        <a:xfrm>
          <a:off x="7149483" y="2"/>
          <a:ext cx="1563484" cy="93809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Centrifuge 10 min @ 3500 rpm</a:t>
          </a:r>
          <a:endParaRPr lang="en-IE" sz="105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BD1DB56-B664-494E-AD43-B27711DE4514}" type="parTrans" cxnId="{C9F57AC7-A2A8-48DD-8508-47F4E103254E}">
      <dgm:prSet/>
      <dgm:spPr/>
      <dgm:t>
        <a:bodyPr/>
        <a:lstStyle/>
        <a:p>
          <a:endParaRPr lang="en-IE"/>
        </a:p>
      </dgm:t>
    </dgm:pt>
    <dgm:pt modelId="{013A8C0D-B757-4E5E-94CC-8658B5AC69C2}" type="sibTrans" cxnId="{C9F57AC7-A2A8-48DD-8508-47F4E103254E}">
      <dgm:prSet/>
      <dgm:spPr>
        <a:xfrm rot="5521192">
          <a:off x="7732315" y="1057569"/>
          <a:ext cx="342634" cy="387744"/>
        </a:xfr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I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E8201BA-C4FC-4362-A57C-0DC919275091}">
      <dgm:prSet phldrT="[Text]" custT="1"/>
      <dgm:spPr>
        <a:xfrm>
          <a:off x="7298656" y="1584171"/>
          <a:ext cx="1153397" cy="93809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Take</a:t>
          </a:r>
          <a:r>
            <a:rPr lang="en-IE" sz="1050" b="1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2ml (~2g) </a:t>
          </a:r>
        </a:p>
        <a:p>
          <a:r>
            <a:rPr lang="en-IE" sz="1050" b="1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skimmed milk  </a:t>
          </a:r>
          <a:endParaRPr lang="en-IE" sz="105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15A89D3-F072-4645-90AC-F5DFD6386E93}" type="parTrans" cxnId="{C036DE0A-9AF2-478A-91BD-953003163233}">
      <dgm:prSet/>
      <dgm:spPr/>
      <dgm:t>
        <a:bodyPr/>
        <a:lstStyle/>
        <a:p>
          <a:endParaRPr lang="en-IE"/>
        </a:p>
      </dgm:t>
    </dgm:pt>
    <dgm:pt modelId="{4B04FFEB-8C4E-4B39-9756-8752D2693D43}" type="sibTrans" cxnId="{C036DE0A-9AF2-478A-91BD-953003163233}">
      <dgm:prSet/>
      <dgm:spPr>
        <a:xfrm rot="10864575">
          <a:off x="6574184" y="1801746"/>
          <a:ext cx="576444" cy="387744"/>
        </a:xfr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I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46ED19-EC44-4CD9-90E0-895DBF13743E}">
      <dgm:prSet phldrT="[Text]" custT="1"/>
      <dgm:spPr>
        <a:xfrm>
          <a:off x="4605117" y="1440155"/>
          <a:ext cx="1563484" cy="93809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 8 ml ACN and 100 µl acetic acid</a:t>
          </a:r>
          <a:endParaRPr lang="en-IE" sz="105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AB6395D-B6B5-49C0-957C-4AFA64A9F736}" type="parTrans" cxnId="{16CFA608-6C07-4C4E-B545-C4E0B32DDB56}">
      <dgm:prSet/>
      <dgm:spPr/>
      <dgm:t>
        <a:bodyPr/>
        <a:lstStyle/>
        <a:p>
          <a:endParaRPr lang="en-IE"/>
        </a:p>
      </dgm:t>
    </dgm:pt>
    <dgm:pt modelId="{183D64C2-380D-4185-BC56-77079A8909D8}" type="sibTrans" cxnId="{16CFA608-6C07-4C4E-B545-C4E0B32DDB56}">
      <dgm:prSet/>
      <dgm:spPr>
        <a:xfrm rot="11465425">
          <a:off x="3966221" y="1734613"/>
          <a:ext cx="429171" cy="387744"/>
        </a:xfr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I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2265526-2D6A-4763-81DA-C298E45CBA0E}">
      <dgm:prSet phldrT="[Text]" custT="1"/>
      <dgm:spPr>
        <a:xfrm>
          <a:off x="2232248" y="1512163"/>
          <a:ext cx="1563484" cy="93809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</a:t>
          </a:r>
          <a:r>
            <a:rPr lang="en-IE" sz="1050" b="1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hake at 200 rpm </a:t>
          </a:r>
        </a:p>
        <a:p>
          <a:r>
            <a:rPr lang="en-IE" sz="1050" b="1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 20 min</a:t>
          </a:r>
          <a:endParaRPr lang="en-IE" sz="105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BAC78C-B9CD-4EB0-A86E-3B6F5B051FB2}" type="parTrans" cxnId="{2D718DDC-68EC-417C-A8A7-29239526614F}">
      <dgm:prSet/>
      <dgm:spPr/>
      <dgm:t>
        <a:bodyPr/>
        <a:lstStyle/>
        <a:p>
          <a:endParaRPr lang="en-IE"/>
        </a:p>
      </dgm:t>
    </dgm:pt>
    <dgm:pt modelId="{DED97837-40CE-47D1-8772-3A28FE870C2B}" type="sibTrans" cxnId="{2D718DDC-68EC-417C-A8A7-29239526614F}">
      <dgm:prSet/>
      <dgm:spPr>
        <a:xfrm rot="10800000">
          <a:off x="1730675" y="1787337"/>
          <a:ext cx="354444" cy="387744"/>
        </a:xfr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I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EE638CC-2A7E-4845-B417-AA48E64C3FB1}">
      <dgm:prSet phldrT="[Text]" custT="1"/>
      <dgm:spPr>
        <a:xfrm>
          <a:off x="0" y="1512163"/>
          <a:ext cx="1563484" cy="93809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sz="1100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Centrifuge 10 min @ 3500 rpm</a:t>
          </a:r>
          <a:endParaRPr lang="en-IE" sz="1100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5B8DB05-1A5D-4BB5-8771-52110C47FFB6}" type="parTrans" cxnId="{C34F8443-226A-4D89-A2A2-B0D5D69A54AB}">
      <dgm:prSet/>
      <dgm:spPr/>
      <dgm:t>
        <a:bodyPr/>
        <a:lstStyle/>
        <a:p>
          <a:endParaRPr lang="en-IE"/>
        </a:p>
      </dgm:t>
    </dgm:pt>
    <dgm:pt modelId="{19CED631-C652-4C01-B3EB-B6BE40584600}" type="sibTrans" cxnId="{C34F8443-226A-4D89-A2A2-B0D5D69A54AB}">
      <dgm:prSet/>
      <dgm:spPr>
        <a:xfrm rot="4273340">
          <a:off x="863028" y="2586119"/>
          <a:ext cx="380588" cy="387744"/>
        </a:xfr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I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E1FDC3-C094-43F8-B366-89EB0EE2AF09}">
      <dgm:prSet phldrT="[Text]" custT="1"/>
      <dgm:spPr>
        <a:xfrm>
          <a:off x="550095" y="3130125"/>
          <a:ext cx="1563484" cy="93809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Take 5 ml and Conc. under  N</a:t>
          </a:r>
          <a:r>
            <a:rPr lang="en-IE" sz="1050" b="1" baseline="-25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 @ 30 </a:t>
          </a:r>
          <a:r>
            <a:rPr lang="en-IE" sz="1050" b="1" baseline="30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</a:t>
          </a:r>
          <a:r>
            <a:rPr lang="en-IE" sz="105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</a:t>
          </a:r>
          <a:endParaRPr lang="en-IE" sz="105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34667A-F3A3-4220-9DED-4243E2B825EF}" type="parTrans" cxnId="{E8616ED5-D202-41AE-92E0-A7675F3E9D16}">
      <dgm:prSet/>
      <dgm:spPr/>
      <dgm:t>
        <a:bodyPr/>
        <a:lstStyle/>
        <a:p>
          <a:endParaRPr lang="en-IE"/>
        </a:p>
      </dgm:t>
    </dgm:pt>
    <dgm:pt modelId="{C33C0E0B-EFDB-4C64-8B28-03FAC42B990C}" type="sibTrans" cxnId="{E8616ED5-D202-41AE-92E0-A7675F3E9D16}">
      <dgm:prSet/>
      <dgm:spPr>
        <a:xfrm rot="21588724">
          <a:off x="2232883" y="3484993"/>
          <a:ext cx="520865" cy="387744"/>
        </a:xfr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I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3902052-FFCE-4B53-981D-D3591ED034D4}">
      <dgm:prSet phldrT="[Text]" custT="1"/>
      <dgm:spPr>
        <a:xfrm>
          <a:off x="3096339" y="3121773"/>
          <a:ext cx="1563484" cy="93809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Filter (0.2 µm PTFE) and inject in UHPLC-MS/MS</a:t>
          </a:r>
          <a:endParaRPr lang="en-IE" sz="105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6B7CD7D-DA7E-49B1-9BCC-84734E9B6403}" type="parTrans" cxnId="{F39D5E9F-9E9E-4295-A573-6CF1E723C747}">
      <dgm:prSet/>
      <dgm:spPr/>
      <dgm:t>
        <a:bodyPr/>
        <a:lstStyle/>
        <a:p>
          <a:endParaRPr lang="en-IE"/>
        </a:p>
      </dgm:t>
    </dgm:pt>
    <dgm:pt modelId="{F1A3DE19-F7B1-49B7-BF29-D529E8D3FD73}" type="sibTrans" cxnId="{F39D5E9F-9E9E-4295-A573-6CF1E723C747}">
      <dgm:prSet/>
      <dgm:spPr/>
      <dgm:t>
        <a:bodyPr/>
        <a:lstStyle/>
        <a:p>
          <a:endParaRPr lang="en-IE"/>
        </a:p>
      </dgm:t>
    </dgm:pt>
    <dgm:pt modelId="{6FA5BC5C-8DA9-4BD7-A257-BC78669BE21B}">
      <dgm:prSet phldrT="[Text]" custT="1"/>
      <dgm:spPr>
        <a:xfrm>
          <a:off x="4464137" y="1578"/>
          <a:ext cx="1563484" cy="938090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 8.9 mL  of water</a:t>
          </a:r>
        </a:p>
        <a:p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Vibrational Shaker (1 min)</a:t>
          </a:r>
        </a:p>
        <a:p>
          <a:r>
            <a:rPr lang="en-IE" sz="105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Dissolute Water bath 40°C (20 min)</a:t>
          </a:r>
          <a:endParaRPr lang="en-IE" sz="105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3DD6B4-C2D6-4494-AF33-4D756FED7E4B}" type="parTrans" cxnId="{9C537D9D-FFAB-439E-B75A-5ECEB7DEEE57}">
      <dgm:prSet/>
      <dgm:spPr/>
      <dgm:t>
        <a:bodyPr/>
        <a:lstStyle/>
        <a:p>
          <a:endParaRPr lang="en-IE"/>
        </a:p>
      </dgm:t>
    </dgm:pt>
    <dgm:pt modelId="{74DFA0C2-9785-4D4C-B2CA-CEC7722F8EE8}" type="sibTrans" cxnId="{9C537D9D-FFAB-439E-B75A-5ECEB7DEEE57}">
      <dgm:prSet/>
      <dgm:spPr>
        <a:xfrm rot="21597982">
          <a:off x="6274431" y="275973"/>
          <a:ext cx="594586" cy="387744"/>
        </a:xfr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IE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DE4542CB-D5D4-4D25-9E36-B411C64DCED2}" type="pres">
      <dgm:prSet presAssocID="{C8048BF9-320D-4EE6-B8E9-447AB01670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CFF047DA-4735-49FB-88AC-977B5A8BC74E}" type="pres">
      <dgm:prSet presAssocID="{68B6E4C4-393D-467A-BEA5-01868DABA6DD}" presName="node" presStyleLbl="node1" presStyleIdx="0" presStyleCnt="10" custScaleX="7304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E"/>
        </a:p>
      </dgm:t>
    </dgm:pt>
    <dgm:pt modelId="{53EF0F40-603C-430D-B3F0-1C45840975D7}" type="pres">
      <dgm:prSet presAssocID="{175A06A3-FC69-4FFA-A0EB-2BE4EE0918F2}" presName="sibTrans" presStyleLbl="sibTrans2D1" presStyleIdx="0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IE"/>
        </a:p>
      </dgm:t>
    </dgm:pt>
    <dgm:pt modelId="{1DF59512-1EEB-4BFE-9BD9-109825AF7A61}" type="pres">
      <dgm:prSet presAssocID="{175A06A3-FC69-4FFA-A0EB-2BE4EE0918F2}" presName="connectorText" presStyleLbl="sibTrans2D1" presStyleIdx="0" presStyleCnt="9"/>
      <dgm:spPr/>
      <dgm:t>
        <a:bodyPr/>
        <a:lstStyle/>
        <a:p>
          <a:endParaRPr lang="en-IE"/>
        </a:p>
      </dgm:t>
    </dgm:pt>
    <dgm:pt modelId="{92E2A907-FAB7-46BB-8445-872470145A85}" type="pres">
      <dgm:prSet presAssocID="{98757585-5726-4930-8CA1-BC9D997077B8}" presName="node" presStyleLbl="node1" presStyleIdx="1" presStyleCnt="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E"/>
        </a:p>
      </dgm:t>
    </dgm:pt>
    <dgm:pt modelId="{2BA60366-EC07-4517-8D8B-910FD04D1DBF}" type="pres">
      <dgm:prSet presAssocID="{1070524C-DD68-4F6D-A292-F8CB272777F1}" presName="sibTrans" presStyleLbl="sibTrans2D1" presStyleIdx="1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IE"/>
        </a:p>
      </dgm:t>
    </dgm:pt>
    <dgm:pt modelId="{F5AA185D-5023-4720-B2D6-637EB52CCAC0}" type="pres">
      <dgm:prSet presAssocID="{1070524C-DD68-4F6D-A292-F8CB272777F1}" presName="connectorText" presStyleLbl="sibTrans2D1" presStyleIdx="1" presStyleCnt="9"/>
      <dgm:spPr/>
      <dgm:t>
        <a:bodyPr/>
        <a:lstStyle/>
        <a:p>
          <a:endParaRPr lang="en-IE"/>
        </a:p>
      </dgm:t>
    </dgm:pt>
    <dgm:pt modelId="{1C26FE18-23BC-4A50-8F5D-5789ECC3ABA4}" type="pres">
      <dgm:prSet presAssocID="{6FA5BC5C-8DA9-4BD7-A257-BC78669BE21B}" presName="node" presStyleLbl="node1" presStyleIdx="2" presStyleCnt="10" custScaleX="11190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E"/>
        </a:p>
      </dgm:t>
    </dgm:pt>
    <dgm:pt modelId="{4770409B-7E3E-4C0C-A771-2EF2FFFAD262}" type="pres">
      <dgm:prSet presAssocID="{74DFA0C2-9785-4D4C-B2CA-CEC7722F8EE8}" presName="sibTrans" presStyleLbl="sibTrans2D1" presStyleIdx="2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IE"/>
        </a:p>
      </dgm:t>
    </dgm:pt>
    <dgm:pt modelId="{201FEAFE-F212-4137-B6C8-6A9357B2A07A}" type="pres">
      <dgm:prSet presAssocID="{74DFA0C2-9785-4D4C-B2CA-CEC7722F8EE8}" presName="connectorText" presStyleLbl="sibTrans2D1" presStyleIdx="2" presStyleCnt="9"/>
      <dgm:spPr/>
      <dgm:t>
        <a:bodyPr/>
        <a:lstStyle/>
        <a:p>
          <a:endParaRPr lang="en-IE"/>
        </a:p>
      </dgm:t>
    </dgm:pt>
    <dgm:pt modelId="{83515737-B573-4F78-A8C0-AE7B87E16FD0}" type="pres">
      <dgm:prSet presAssocID="{59C1B70D-801A-4800-A053-026836D0D31B}" presName="node" presStyleLbl="node1" presStyleIdx="3" presStyleCnt="10" custLinFactX="20576" custLinFactNeighborX="100000" custLinFactNeighborY="-16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E"/>
        </a:p>
      </dgm:t>
    </dgm:pt>
    <dgm:pt modelId="{7D4DBDC1-0E6C-4EB4-BBEF-052CC344DFEB}" type="pres">
      <dgm:prSet presAssocID="{013A8C0D-B757-4E5E-94CC-8658B5AC69C2}" presName="sibTrans" presStyleLbl="sibTrans2D1" presStyleIdx="3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IE"/>
        </a:p>
      </dgm:t>
    </dgm:pt>
    <dgm:pt modelId="{539EABB6-E25D-4389-AB04-9377B25A0E8F}" type="pres">
      <dgm:prSet presAssocID="{013A8C0D-B757-4E5E-94CC-8658B5AC69C2}" presName="connectorText" presStyleLbl="sibTrans2D1" presStyleIdx="3" presStyleCnt="9"/>
      <dgm:spPr/>
      <dgm:t>
        <a:bodyPr/>
        <a:lstStyle/>
        <a:p>
          <a:endParaRPr lang="en-IE"/>
        </a:p>
      </dgm:t>
    </dgm:pt>
    <dgm:pt modelId="{B5BCEC29-9821-442F-80B6-95044A7655A8}" type="pres">
      <dgm:prSet presAssocID="{0E8201BA-C4FC-4362-A57C-0DC919275091}" presName="node" presStyleLbl="node1" presStyleIdx="4" presStyleCnt="10" custScaleX="73771" custLinFactNeighborX="15066" custLinFactNeighborY="203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E"/>
        </a:p>
      </dgm:t>
    </dgm:pt>
    <dgm:pt modelId="{C96D91F8-EEBC-4A2D-9696-FA28F177E610}" type="pres">
      <dgm:prSet presAssocID="{4B04FFEB-8C4E-4B39-9756-8752D2693D43}" presName="sibTrans" presStyleLbl="sibTrans2D1" presStyleIdx="4" presStyleCnt="9" custAng="21465845" custScaleX="96085" custLinFactNeighborX="18640" custLinFactNeighborY="193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IE"/>
        </a:p>
      </dgm:t>
    </dgm:pt>
    <dgm:pt modelId="{14DC6AAF-A596-43F3-9637-3E60674329FB}" type="pres">
      <dgm:prSet presAssocID="{4B04FFEB-8C4E-4B39-9756-8752D2693D43}" presName="connectorText" presStyleLbl="sibTrans2D1" presStyleIdx="4" presStyleCnt="9"/>
      <dgm:spPr/>
      <dgm:t>
        <a:bodyPr/>
        <a:lstStyle/>
        <a:p>
          <a:endParaRPr lang="en-IE"/>
        </a:p>
      </dgm:t>
    </dgm:pt>
    <dgm:pt modelId="{E20FA6D3-188B-4213-94E4-2D9E94F7BB6B}" type="pres">
      <dgm:prSet presAssocID="{5F46ED19-EC44-4CD9-90E0-895DBF13743E}" presName="node" presStyleLbl="node1" presStyleIdx="5" presStyleCnt="10" custLinFactNeighborX="-17212" custLinFactNeighborY="-1331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E"/>
        </a:p>
      </dgm:t>
    </dgm:pt>
    <dgm:pt modelId="{7C9DF874-F984-4CDF-B786-A60FEB9A1E9C}" type="pres">
      <dgm:prSet presAssocID="{183D64C2-380D-4185-BC56-77079A8909D8}" presName="sibTrans" presStyleLbl="sibTrans2D1" presStyleIdx="5" presStyleCnt="9" custAng="21529948" custLinFactNeighborX="-7400" custLinFactNeighborY="-421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IE"/>
        </a:p>
      </dgm:t>
    </dgm:pt>
    <dgm:pt modelId="{C2E8AEC8-72D5-44B3-89C7-6CB4402F37DB}" type="pres">
      <dgm:prSet presAssocID="{183D64C2-380D-4185-BC56-77079A8909D8}" presName="connectorText" presStyleLbl="sibTrans2D1" presStyleIdx="5" presStyleCnt="9"/>
      <dgm:spPr/>
      <dgm:t>
        <a:bodyPr/>
        <a:lstStyle/>
        <a:p>
          <a:endParaRPr lang="en-IE"/>
        </a:p>
      </dgm:t>
    </dgm:pt>
    <dgm:pt modelId="{A138567D-A6E3-4EC9-966B-485E79CD40AA}" type="pres">
      <dgm:prSet presAssocID="{32265526-2D6A-4763-81DA-C298E45CBA0E}" presName="node" presStyleLbl="node1" presStyleIdx="6" presStyleCnt="10" custLinFactNeighborX="-28980" custLinFactNeighborY="-563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E"/>
        </a:p>
      </dgm:t>
    </dgm:pt>
    <dgm:pt modelId="{FA713AC3-8C89-4B95-8CD6-BE91FC8FB817}" type="pres">
      <dgm:prSet presAssocID="{DED97837-40CE-47D1-8772-3A28FE870C2B}" presName="sibTrans" presStyleLbl="sibTrans2D1" presStyleIdx="6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IE"/>
        </a:p>
      </dgm:t>
    </dgm:pt>
    <dgm:pt modelId="{4FA36C13-6FC3-4A13-9B09-4DA9CADE45A2}" type="pres">
      <dgm:prSet presAssocID="{DED97837-40CE-47D1-8772-3A28FE870C2B}" presName="connectorText" presStyleLbl="sibTrans2D1" presStyleIdx="6" presStyleCnt="9"/>
      <dgm:spPr/>
      <dgm:t>
        <a:bodyPr/>
        <a:lstStyle/>
        <a:p>
          <a:endParaRPr lang="en-IE"/>
        </a:p>
      </dgm:t>
    </dgm:pt>
    <dgm:pt modelId="{7804E352-B8AB-4202-877F-3A8DB29F154C}" type="pres">
      <dgm:prSet presAssocID="{7EE638CC-2A7E-4845-B417-AA48E64C3FB1}" presName="node" presStyleLbl="node1" presStyleIdx="7" presStyleCnt="10" custLinFactX="-38401" custLinFactNeighborX="-100000" custLinFactNeighborY="-563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E"/>
        </a:p>
      </dgm:t>
    </dgm:pt>
    <dgm:pt modelId="{D814995D-76A4-47A9-BE24-BA12497AFD71}" type="pres">
      <dgm:prSet presAssocID="{19CED631-C652-4C01-B3EB-B6BE40584600}" presName="sibTrans" presStyleLbl="sibTrans2D1" presStyleIdx="7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IE"/>
        </a:p>
      </dgm:t>
    </dgm:pt>
    <dgm:pt modelId="{92DB6ACD-C400-434B-9809-67791919A8BA}" type="pres">
      <dgm:prSet presAssocID="{19CED631-C652-4C01-B3EB-B6BE40584600}" presName="connectorText" presStyleLbl="sibTrans2D1" presStyleIdx="7" presStyleCnt="9"/>
      <dgm:spPr/>
      <dgm:t>
        <a:bodyPr/>
        <a:lstStyle/>
        <a:p>
          <a:endParaRPr lang="en-IE"/>
        </a:p>
      </dgm:t>
    </dgm:pt>
    <dgm:pt modelId="{8F505DA4-CD67-4C65-A8B5-EEB236FDFE2F}" type="pres">
      <dgm:prSet presAssocID="{34E1FDC3-C094-43F8-B366-89EB0EE2AF09}" presName="node" presStyleLbl="node1" presStyleIdx="8" presStyleCnt="10" custLinFactY="47882" custLinFactNeighborX="3430" custLinFactNeighborY="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E"/>
        </a:p>
      </dgm:t>
    </dgm:pt>
    <dgm:pt modelId="{FCAED39E-CB78-41D3-B66A-83B77F8431DA}" type="pres">
      <dgm:prSet presAssocID="{C33C0E0B-EFDB-4C64-8B28-03FAC42B990C}" presName="sibTrans" presStyleLbl="sibTrans2D1" presStyleIdx="8" presStyleCnt="9" custLinFactNeighborX="-18604" custLinFactNeighborY="2161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IE"/>
        </a:p>
      </dgm:t>
    </dgm:pt>
    <dgm:pt modelId="{2C832A97-FA48-4036-A540-D141D1B3D352}" type="pres">
      <dgm:prSet presAssocID="{C33C0E0B-EFDB-4C64-8B28-03FAC42B990C}" presName="connectorText" presStyleLbl="sibTrans2D1" presStyleIdx="8" presStyleCnt="9"/>
      <dgm:spPr/>
      <dgm:t>
        <a:bodyPr/>
        <a:lstStyle/>
        <a:p>
          <a:endParaRPr lang="en-IE"/>
        </a:p>
      </dgm:t>
    </dgm:pt>
    <dgm:pt modelId="{93A1A25F-8A95-4C0C-A40B-A6A493E03807}" type="pres">
      <dgm:prSet presAssocID="{13902052-FFCE-4B53-981D-D3591ED034D4}" presName="node" presStyleLbl="node1" presStyleIdx="9" presStyleCnt="10" custLinFactNeighborX="26287" custLinFactNeighborY="-72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E"/>
        </a:p>
      </dgm:t>
    </dgm:pt>
  </dgm:ptLst>
  <dgm:cxnLst>
    <dgm:cxn modelId="{2D718DDC-68EC-417C-A8A7-29239526614F}" srcId="{C8048BF9-320D-4EE6-B8E9-447AB016703E}" destId="{32265526-2D6A-4763-81DA-C298E45CBA0E}" srcOrd="6" destOrd="0" parTransId="{AFBAC78C-B9CD-4EB0-A86E-3B6F5B051FB2}" sibTransId="{DED97837-40CE-47D1-8772-3A28FE870C2B}"/>
    <dgm:cxn modelId="{29398103-9DE9-45F0-B35A-8471BFF7F279}" type="presOf" srcId="{98757585-5726-4930-8CA1-BC9D997077B8}" destId="{92E2A907-FAB7-46BB-8445-872470145A85}" srcOrd="0" destOrd="0" presId="urn:microsoft.com/office/officeart/2005/8/layout/process5"/>
    <dgm:cxn modelId="{F92A7E72-FA45-4A23-9B62-D2D3517A4BFF}" type="presOf" srcId="{1070524C-DD68-4F6D-A292-F8CB272777F1}" destId="{F5AA185D-5023-4720-B2D6-637EB52CCAC0}" srcOrd="1" destOrd="0" presId="urn:microsoft.com/office/officeart/2005/8/layout/process5"/>
    <dgm:cxn modelId="{A58F8915-238B-4492-9F01-F7B8FF7CE5B2}" type="presOf" srcId="{DED97837-40CE-47D1-8772-3A28FE870C2B}" destId="{FA713AC3-8C89-4B95-8CD6-BE91FC8FB817}" srcOrd="0" destOrd="0" presId="urn:microsoft.com/office/officeart/2005/8/layout/process5"/>
    <dgm:cxn modelId="{95F21492-7FC8-4099-915E-092E30EE63A0}" type="presOf" srcId="{74DFA0C2-9785-4D4C-B2CA-CEC7722F8EE8}" destId="{4770409B-7E3E-4C0C-A771-2EF2FFFAD262}" srcOrd="0" destOrd="0" presId="urn:microsoft.com/office/officeart/2005/8/layout/process5"/>
    <dgm:cxn modelId="{4614C5C9-B0A9-484D-A6A7-F919DAAF3D96}" type="presOf" srcId="{183D64C2-380D-4185-BC56-77079A8909D8}" destId="{C2E8AEC8-72D5-44B3-89C7-6CB4402F37DB}" srcOrd="1" destOrd="0" presId="urn:microsoft.com/office/officeart/2005/8/layout/process5"/>
    <dgm:cxn modelId="{FCB08989-DB1D-48D2-8CD5-5D228EF6A424}" type="presOf" srcId="{013A8C0D-B757-4E5E-94CC-8658B5AC69C2}" destId="{539EABB6-E25D-4389-AB04-9377B25A0E8F}" srcOrd="1" destOrd="0" presId="urn:microsoft.com/office/officeart/2005/8/layout/process5"/>
    <dgm:cxn modelId="{FBFA1587-34CA-424E-9585-2B6017681B3B}" type="presOf" srcId="{4B04FFEB-8C4E-4B39-9756-8752D2693D43}" destId="{C96D91F8-EEBC-4A2D-9696-FA28F177E610}" srcOrd="0" destOrd="0" presId="urn:microsoft.com/office/officeart/2005/8/layout/process5"/>
    <dgm:cxn modelId="{C9F57AC7-A2A8-48DD-8508-47F4E103254E}" srcId="{C8048BF9-320D-4EE6-B8E9-447AB016703E}" destId="{59C1B70D-801A-4800-A053-026836D0D31B}" srcOrd="3" destOrd="0" parTransId="{7BD1DB56-B664-494E-AD43-B27711DE4514}" sibTransId="{013A8C0D-B757-4E5E-94CC-8658B5AC69C2}"/>
    <dgm:cxn modelId="{C1DBF5D1-5E50-4A30-A358-B878048E0D14}" type="presOf" srcId="{6FA5BC5C-8DA9-4BD7-A257-BC78669BE21B}" destId="{1C26FE18-23BC-4A50-8F5D-5789ECC3ABA4}" srcOrd="0" destOrd="0" presId="urn:microsoft.com/office/officeart/2005/8/layout/process5"/>
    <dgm:cxn modelId="{E8616ED5-D202-41AE-92E0-A7675F3E9D16}" srcId="{C8048BF9-320D-4EE6-B8E9-447AB016703E}" destId="{34E1FDC3-C094-43F8-B366-89EB0EE2AF09}" srcOrd="8" destOrd="0" parTransId="{4434667A-F3A3-4220-9DED-4243E2B825EF}" sibTransId="{C33C0E0B-EFDB-4C64-8B28-03FAC42B990C}"/>
    <dgm:cxn modelId="{F39D5E9F-9E9E-4295-A573-6CF1E723C747}" srcId="{C8048BF9-320D-4EE6-B8E9-447AB016703E}" destId="{13902052-FFCE-4B53-981D-D3591ED034D4}" srcOrd="9" destOrd="0" parTransId="{26B7CD7D-DA7E-49B1-9BCC-84734E9B6403}" sibTransId="{F1A3DE19-F7B1-49B7-BF29-D529E8D3FD73}"/>
    <dgm:cxn modelId="{7D8FD1B8-D94D-4C08-BD9B-D249FBBDF364}" type="presOf" srcId="{5F46ED19-EC44-4CD9-90E0-895DBF13743E}" destId="{E20FA6D3-188B-4213-94E4-2D9E94F7BB6B}" srcOrd="0" destOrd="0" presId="urn:microsoft.com/office/officeart/2005/8/layout/process5"/>
    <dgm:cxn modelId="{16CFA608-6C07-4C4E-B545-C4E0B32DDB56}" srcId="{C8048BF9-320D-4EE6-B8E9-447AB016703E}" destId="{5F46ED19-EC44-4CD9-90E0-895DBF13743E}" srcOrd="5" destOrd="0" parTransId="{2AB6395D-B6B5-49C0-957C-4AFA64A9F736}" sibTransId="{183D64C2-380D-4185-BC56-77079A8909D8}"/>
    <dgm:cxn modelId="{ED9BD24B-8BB4-4376-9F5D-D408A197FE20}" type="presOf" srcId="{32265526-2D6A-4763-81DA-C298E45CBA0E}" destId="{A138567D-A6E3-4EC9-966B-485E79CD40AA}" srcOrd="0" destOrd="0" presId="urn:microsoft.com/office/officeart/2005/8/layout/process5"/>
    <dgm:cxn modelId="{0D3BD0A7-BB8B-48EE-A97E-52B9DC83AE28}" type="presOf" srcId="{C33C0E0B-EFDB-4C64-8B28-03FAC42B990C}" destId="{FCAED39E-CB78-41D3-B66A-83B77F8431DA}" srcOrd="0" destOrd="0" presId="urn:microsoft.com/office/officeart/2005/8/layout/process5"/>
    <dgm:cxn modelId="{EC054384-3D76-44B0-9E7A-7C4278427EDE}" type="presOf" srcId="{1070524C-DD68-4F6D-A292-F8CB272777F1}" destId="{2BA60366-EC07-4517-8D8B-910FD04D1DBF}" srcOrd="0" destOrd="0" presId="urn:microsoft.com/office/officeart/2005/8/layout/process5"/>
    <dgm:cxn modelId="{CD3B7E53-2DE5-4FF9-B661-958F895FA96C}" type="presOf" srcId="{175A06A3-FC69-4FFA-A0EB-2BE4EE0918F2}" destId="{53EF0F40-603C-430D-B3F0-1C45840975D7}" srcOrd="0" destOrd="0" presId="urn:microsoft.com/office/officeart/2005/8/layout/process5"/>
    <dgm:cxn modelId="{E6BCEDDB-36B2-4843-AF4B-79146C7C5664}" type="presOf" srcId="{74DFA0C2-9785-4D4C-B2CA-CEC7722F8EE8}" destId="{201FEAFE-F212-4137-B6C8-6A9357B2A07A}" srcOrd="1" destOrd="0" presId="urn:microsoft.com/office/officeart/2005/8/layout/process5"/>
    <dgm:cxn modelId="{D25D0CC2-F9DE-4894-BAAF-E13B521DB178}" type="presOf" srcId="{4B04FFEB-8C4E-4B39-9756-8752D2693D43}" destId="{14DC6AAF-A596-43F3-9637-3E60674329FB}" srcOrd="1" destOrd="0" presId="urn:microsoft.com/office/officeart/2005/8/layout/process5"/>
    <dgm:cxn modelId="{B6568765-E32C-452E-89F2-D0019B3A91D4}" type="presOf" srcId="{68B6E4C4-393D-467A-BEA5-01868DABA6DD}" destId="{CFF047DA-4735-49FB-88AC-977B5A8BC74E}" srcOrd="0" destOrd="0" presId="urn:microsoft.com/office/officeart/2005/8/layout/process5"/>
    <dgm:cxn modelId="{7EB56CB3-DA1E-469B-8DC8-C0CEB6A5D7EF}" type="presOf" srcId="{0E8201BA-C4FC-4362-A57C-0DC919275091}" destId="{B5BCEC29-9821-442F-80B6-95044A7655A8}" srcOrd="0" destOrd="0" presId="urn:microsoft.com/office/officeart/2005/8/layout/process5"/>
    <dgm:cxn modelId="{C34F8443-226A-4D89-A2A2-B0D5D69A54AB}" srcId="{C8048BF9-320D-4EE6-B8E9-447AB016703E}" destId="{7EE638CC-2A7E-4845-B417-AA48E64C3FB1}" srcOrd="7" destOrd="0" parTransId="{25B8DB05-1A5D-4BB5-8771-52110C47FFB6}" sibTransId="{19CED631-C652-4C01-B3EB-B6BE40584600}"/>
    <dgm:cxn modelId="{23DBFD23-B85B-4FCF-A479-623590224F36}" type="presOf" srcId="{C8048BF9-320D-4EE6-B8E9-447AB016703E}" destId="{DE4542CB-D5D4-4D25-9E36-B411C64DCED2}" srcOrd="0" destOrd="0" presId="urn:microsoft.com/office/officeart/2005/8/layout/process5"/>
    <dgm:cxn modelId="{DA88AEF1-B708-4B3C-BB69-8E067C894AFE}" type="presOf" srcId="{183D64C2-380D-4185-BC56-77079A8909D8}" destId="{7C9DF874-F984-4CDF-B786-A60FEB9A1E9C}" srcOrd="0" destOrd="0" presId="urn:microsoft.com/office/officeart/2005/8/layout/process5"/>
    <dgm:cxn modelId="{A6864719-3770-4077-9338-8F5F8E43069D}" srcId="{C8048BF9-320D-4EE6-B8E9-447AB016703E}" destId="{98757585-5726-4930-8CA1-BC9D997077B8}" srcOrd="1" destOrd="0" parTransId="{6EF936A4-4C83-4C45-BC17-10495594D913}" sibTransId="{1070524C-DD68-4F6D-A292-F8CB272777F1}"/>
    <dgm:cxn modelId="{DA020E48-D9A4-45B3-B459-3EC79576FB96}" type="presOf" srcId="{19CED631-C652-4C01-B3EB-B6BE40584600}" destId="{92DB6ACD-C400-434B-9809-67791919A8BA}" srcOrd="1" destOrd="0" presId="urn:microsoft.com/office/officeart/2005/8/layout/process5"/>
    <dgm:cxn modelId="{24564F80-F97B-4A6D-AA5C-72D952CC1DE3}" type="presOf" srcId="{34E1FDC3-C094-43F8-B366-89EB0EE2AF09}" destId="{8F505DA4-CD67-4C65-A8B5-EEB236FDFE2F}" srcOrd="0" destOrd="0" presId="urn:microsoft.com/office/officeart/2005/8/layout/process5"/>
    <dgm:cxn modelId="{C036DE0A-9AF2-478A-91BD-953003163233}" srcId="{C8048BF9-320D-4EE6-B8E9-447AB016703E}" destId="{0E8201BA-C4FC-4362-A57C-0DC919275091}" srcOrd="4" destOrd="0" parTransId="{D15A89D3-F072-4645-90AC-F5DFD6386E93}" sibTransId="{4B04FFEB-8C4E-4B39-9756-8752D2693D43}"/>
    <dgm:cxn modelId="{0FCCEB6C-31CA-4855-8F56-87D3919722A5}" srcId="{C8048BF9-320D-4EE6-B8E9-447AB016703E}" destId="{68B6E4C4-393D-467A-BEA5-01868DABA6DD}" srcOrd="0" destOrd="0" parTransId="{59724F82-0BF9-43C0-930C-BB9BF40888A8}" sibTransId="{175A06A3-FC69-4FFA-A0EB-2BE4EE0918F2}"/>
    <dgm:cxn modelId="{B842394F-6094-4563-BB0C-97F9201EB143}" type="presOf" srcId="{DED97837-40CE-47D1-8772-3A28FE870C2B}" destId="{4FA36C13-6FC3-4A13-9B09-4DA9CADE45A2}" srcOrd="1" destOrd="0" presId="urn:microsoft.com/office/officeart/2005/8/layout/process5"/>
    <dgm:cxn modelId="{48B5C6AA-2F17-4C9C-ACDD-82B054BFDA39}" type="presOf" srcId="{19CED631-C652-4C01-B3EB-B6BE40584600}" destId="{D814995D-76A4-47A9-BE24-BA12497AFD71}" srcOrd="0" destOrd="0" presId="urn:microsoft.com/office/officeart/2005/8/layout/process5"/>
    <dgm:cxn modelId="{3FEA2FD4-09A2-4FB1-A1AC-D881CF51D9A3}" type="presOf" srcId="{7EE638CC-2A7E-4845-B417-AA48E64C3FB1}" destId="{7804E352-B8AB-4202-877F-3A8DB29F154C}" srcOrd="0" destOrd="0" presId="urn:microsoft.com/office/officeart/2005/8/layout/process5"/>
    <dgm:cxn modelId="{6DCBA515-E675-4FF2-8477-D9940B2AB0CD}" type="presOf" srcId="{C33C0E0B-EFDB-4C64-8B28-03FAC42B990C}" destId="{2C832A97-FA48-4036-A540-D141D1B3D352}" srcOrd="1" destOrd="0" presId="urn:microsoft.com/office/officeart/2005/8/layout/process5"/>
    <dgm:cxn modelId="{9C537D9D-FFAB-439E-B75A-5ECEB7DEEE57}" srcId="{C8048BF9-320D-4EE6-B8E9-447AB016703E}" destId="{6FA5BC5C-8DA9-4BD7-A257-BC78669BE21B}" srcOrd="2" destOrd="0" parTransId="{443DD6B4-C2D6-4494-AF33-4D756FED7E4B}" sibTransId="{74DFA0C2-9785-4D4C-B2CA-CEC7722F8EE8}"/>
    <dgm:cxn modelId="{511AAC21-1F3B-4C9C-A20A-17F14E21FFC9}" type="presOf" srcId="{175A06A3-FC69-4FFA-A0EB-2BE4EE0918F2}" destId="{1DF59512-1EEB-4BFE-9BD9-109825AF7A61}" srcOrd="1" destOrd="0" presId="urn:microsoft.com/office/officeart/2005/8/layout/process5"/>
    <dgm:cxn modelId="{1DCCF7D9-637D-4238-A076-C4272B5AE574}" type="presOf" srcId="{59C1B70D-801A-4800-A053-026836D0D31B}" destId="{83515737-B573-4F78-A8C0-AE7B87E16FD0}" srcOrd="0" destOrd="0" presId="urn:microsoft.com/office/officeart/2005/8/layout/process5"/>
    <dgm:cxn modelId="{8DE0E076-6808-42D5-89CE-5F20C4524501}" type="presOf" srcId="{13902052-FFCE-4B53-981D-D3591ED034D4}" destId="{93A1A25F-8A95-4C0C-A40B-A6A493E03807}" srcOrd="0" destOrd="0" presId="urn:microsoft.com/office/officeart/2005/8/layout/process5"/>
    <dgm:cxn modelId="{D9449265-DC5C-496D-921D-FED02DDDA454}" type="presOf" srcId="{013A8C0D-B757-4E5E-94CC-8658B5AC69C2}" destId="{7D4DBDC1-0E6C-4EB4-BBEF-052CC344DFEB}" srcOrd="0" destOrd="0" presId="urn:microsoft.com/office/officeart/2005/8/layout/process5"/>
    <dgm:cxn modelId="{CD3373A8-46AD-4B6B-992F-FCB42B3E2DD8}" type="presParOf" srcId="{DE4542CB-D5D4-4D25-9E36-B411C64DCED2}" destId="{CFF047DA-4735-49FB-88AC-977B5A8BC74E}" srcOrd="0" destOrd="0" presId="urn:microsoft.com/office/officeart/2005/8/layout/process5"/>
    <dgm:cxn modelId="{7BC57638-E6B7-48A9-8DB1-D60DAD812613}" type="presParOf" srcId="{DE4542CB-D5D4-4D25-9E36-B411C64DCED2}" destId="{53EF0F40-603C-430D-B3F0-1C45840975D7}" srcOrd="1" destOrd="0" presId="urn:microsoft.com/office/officeart/2005/8/layout/process5"/>
    <dgm:cxn modelId="{C6479926-CB7B-409A-9625-992BAAE69A3A}" type="presParOf" srcId="{53EF0F40-603C-430D-B3F0-1C45840975D7}" destId="{1DF59512-1EEB-4BFE-9BD9-109825AF7A61}" srcOrd="0" destOrd="0" presId="urn:microsoft.com/office/officeart/2005/8/layout/process5"/>
    <dgm:cxn modelId="{29B7FFEC-5F52-4272-847D-2A8D213DA27B}" type="presParOf" srcId="{DE4542CB-D5D4-4D25-9E36-B411C64DCED2}" destId="{92E2A907-FAB7-46BB-8445-872470145A85}" srcOrd="2" destOrd="0" presId="urn:microsoft.com/office/officeart/2005/8/layout/process5"/>
    <dgm:cxn modelId="{DE1D5EF7-36DC-4FF4-A4EA-70EEE038BAD3}" type="presParOf" srcId="{DE4542CB-D5D4-4D25-9E36-B411C64DCED2}" destId="{2BA60366-EC07-4517-8D8B-910FD04D1DBF}" srcOrd="3" destOrd="0" presId="urn:microsoft.com/office/officeart/2005/8/layout/process5"/>
    <dgm:cxn modelId="{EA745679-50ED-4E17-9C1C-94E78847815D}" type="presParOf" srcId="{2BA60366-EC07-4517-8D8B-910FD04D1DBF}" destId="{F5AA185D-5023-4720-B2D6-637EB52CCAC0}" srcOrd="0" destOrd="0" presId="urn:microsoft.com/office/officeart/2005/8/layout/process5"/>
    <dgm:cxn modelId="{CD7A6C74-248B-4BBC-B6E1-720D1FE5E8B1}" type="presParOf" srcId="{DE4542CB-D5D4-4D25-9E36-B411C64DCED2}" destId="{1C26FE18-23BC-4A50-8F5D-5789ECC3ABA4}" srcOrd="4" destOrd="0" presId="urn:microsoft.com/office/officeart/2005/8/layout/process5"/>
    <dgm:cxn modelId="{9BED3737-219A-4F6F-A83F-054D94485F9E}" type="presParOf" srcId="{DE4542CB-D5D4-4D25-9E36-B411C64DCED2}" destId="{4770409B-7E3E-4C0C-A771-2EF2FFFAD262}" srcOrd="5" destOrd="0" presId="urn:microsoft.com/office/officeart/2005/8/layout/process5"/>
    <dgm:cxn modelId="{E142E2CF-5C54-4C74-A36A-9EC2842CA1B6}" type="presParOf" srcId="{4770409B-7E3E-4C0C-A771-2EF2FFFAD262}" destId="{201FEAFE-F212-4137-B6C8-6A9357B2A07A}" srcOrd="0" destOrd="0" presId="urn:microsoft.com/office/officeart/2005/8/layout/process5"/>
    <dgm:cxn modelId="{942967D2-E043-47B7-BF5E-CDAF5033BB2B}" type="presParOf" srcId="{DE4542CB-D5D4-4D25-9E36-B411C64DCED2}" destId="{83515737-B573-4F78-A8C0-AE7B87E16FD0}" srcOrd="6" destOrd="0" presId="urn:microsoft.com/office/officeart/2005/8/layout/process5"/>
    <dgm:cxn modelId="{F600558B-205F-4D18-AFE0-BA4287954868}" type="presParOf" srcId="{DE4542CB-D5D4-4D25-9E36-B411C64DCED2}" destId="{7D4DBDC1-0E6C-4EB4-BBEF-052CC344DFEB}" srcOrd="7" destOrd="0" presId="urn:microsoft.com/office/officeart/2005/8/layout/process5"/>
    <dgm:cxn modelId="{5E17E96A-A224-4CF0-B91E-35F7BDF02834}" type="presParOf" srcId="{7D4DBDC1-0E6C-4EB4-BBEF-052CC344DFEB}" destId="{539EABB6-E25D-4389-AB04-9377B25A0E8F}" srcOrd="0" destOrd="0" presId="urn:microsoft.com/office/officeart/2005/8/layout/process5"/>
    <dgm:cxn modelId="{15A3F532-2571-4F9C-B65C-03F6890B116A}" type="presParOf" srcId="{DE4542CB-D5D4-4D25-9E36-B411C64DCED2}" destId="{B5BCEC29-9821-442F-80B6-95044A7655A8}" srcOrd="8" destOrd="0" presId="urn:microsoft.com/office/officeart/2005/8/layout/process5"/>
    <dgm:cxn modelId="{821ADE1D-2E37-4AB9-A08D-92B2DDDA13B9}" type="presParOf" srcId="{DE4542CB-D5D4-4D25-9E36-B411C64DCED2}" destId="{C96D91F8-EEBC-4A2D-9696-FA28F177E610}" srcOrd="9" destOrd="0" presId="urn:microsoft.com/office/officeart/2005/8/layout/process5"/>
    <dgm:cxn modelId="{F0DEA2D5-3E21-4E4F-A6F1-DDCE09028DA2}" type="presParOf" srcId="{C96D91F8-EEBC-4A2D-9696-FA28F177E610}" destId="{14DC6AAF-A596-43F3-9637-3E60674329FB}" srcOrd="0" destOrd="0" presId="urn:microsoft.com/office/officeart/2005/8/layout/process5"/>
    <dgm:cxn modelId="{CD9A7C03-9B01-41EF-B3A6-793FB1064CF8}" type="presParOf" srcId="{DE4542CB-D5D4-4D25-9E36-B411C64DCED2}" destId="{E20FA6D3-188B-4213-94E4-2D9E94F7BB6B}" srcOrd="10" destOrd="0" presId="urn:microsoft.com/office/officeart/2005/8/layout/process5"/>
    <dgm:cxn modelId="{7E091585-E13B-4755-95E4-D699DFDCC3B3}" type="presParOf" srcId="{DE4542CB-D5D4-4D25-9E36-B411C64DCED2}" destId="{7C9DF874-F984-4CDF-B786-A60FEB9A1E9C}" srcOrd="11" destOrd="0" presId="urn:microsoft.com/office/officeart/2005/8/layout/process5"/>
    <dgm:cxn modelId="{FEE3CE6C-ECDE-4FEA-902C-1DB575716758}" type="presParOf" srcId="{7C9DF874-F984-4CDF-B786-A60FEB9A1E9C}" destId="{C2E8AEC8-72D5-44B3-89C7-6CB4402F37DB}" srcOrd="0" destOrd="0" presId="urn:microsoft.com/office/officeart/2005/8/layout/process5"/>
    <dgm:cxn modelId="{3252B97C-E502-4794-8F11-1C3A545B2C2D}" type="presParOf" srcId="{DE4542CB-D5D4-4D25-9E36-B411C64DCED2}" destId="{A138567D-A6E3-4EC9-966B-485E79CD40AA}" srcOrd="12" destOrd="0" presId="urn:microsoft.com/office/officeart/2005/8/layout/process5"/>
    <dgm:cxn modelId="{AC1EC7FE-3E73-4FA1-A1E7-2F8040417ED7}" type="presParOf" srcId="{DE4542CB-D5D4-4D25-9E36-B411C64DCED2}" destId="{FA713AC3-8C89-4B95-8CD6-BE91FC8FB817}" srcOrd="13" destOrd="0" presId="urn:microsoft.com/office/officeart/2005/8/layout/process5"/>
    <dgm:cxn modelId="{0F5E417D-4F38-4F2E-A32D-8E4C69A1DBE3}" type="presParOf" srcId="{FA713AC3-8C89-4B95-8CD6-BE91FC8FB817}" destId="{4FA36C13-6FC3-4A13-9B09-4DA9CADE45A2}" srcOrd="0" destOrd="0" presId="urn:microsoft.com/office/officeart/2005/8/layout/process5"/>
    <dgm:cxn modelId="{9411CA12-5B20-405C-B3B2-921FEB730121}" type="presParOf" srcId="{DE4542CB-D5D4-4D25-9E36-B411C64DCED2}" destId="{7804E352-B8AB-4202-877F-3A8DB29F154C}" srcOrd="14" destOrd="0" presId="urn:microsoft.com/office/officeart/2005/8/layout/process5"/>
    <dgm:cxn modelId="{4D7F3C17-D7D8-4CEC-AF77-C1BF9A999154}" type="presParOf" srcId="{DE4542CB-D5D4-4D25-9E36-B411C64DCED2}" destId="{D814995D-76A4-47A9-BE24-BA12497AFD71}" srcOrd="15" destOrd="0" presId="urn:microsoft.com/office/officeart/2005/8/layout/process5"/>
    <dgm:cxn modelId="{3FEB5577-FD87-4D4B-AFFC-FA4C2E5524D4}" type="presParOf" srcId="{D814995D-76A4-47A9-BE24-BA12497AFD71}" destId="{92DB6ACD-C400-434B-9809-67791919A8BA}" srcOrd="0" destOrd="0" presId="urn:microsoft.com/office/officeart/2005/8/layout/process5"/>
    <dgm:cxn modelId="{34376591-B38C-4D03-A46C-C6AEF350F0AA}" type="presParOf" srcId="{DE4542CB-D5D4-4D25-9E36-B411C64DCED2}" destId="{8F505DA4-CD67-4C65-A8B5-EEB236FDFE2F}" srcOrd="16" destOrd="0" presId="urn:microsoft.com/office/officeart/2005/8/layout/process5"/>
    <dgm:cxn modelId="{1CBB6830-0A05-4927-BEB1-E440BDA7BC77}" type="presParOf" srcId="{DE4542CB-D5D4-4D25-9E36-B411C64DCED2}" destId="{FCAED39E-CB78-41D3-B66A-83B77F8431DA}" srcOrd="17" destOrd="0" presId="urn:microsoft.com/office/officeart/2005/8/layout/process5"/>
    <dgm:cxn modelId="{80DF0465-0ACA-4155-A1CD-F0B48A407864}" type="presParOf" srcId="{FCAED39E-CB78-41D3-B66A-83B77F8431DA}" destId="{2C832A97-FA48-4036-A540-D141D1B3D352}" srcOrd="0" destOrd="0" presId="urn:microsoft.com/office/officeart/2005/8/layout/process5"/>
    <dgm:cxn modelId="{7E3E302F-1144-4C69-8EDD-41F68FF389FA}" type="presParOf" srcId="{DE4542CB-D5D4-4D25-9E36-B411C64DCED2}" destId="{93A1A25F-8A95-4C0C-A40B-A6A493E03807}" srcOrd="18" destOrd="0" presId="urn:microsoft.com/office/officeart/2005/8/layout/process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47DA-4735-49FB-88AC-977B5A8BC74E}">
      <dsp:nvSpPr>
        <dsp:cNvPr id="0" name=""/>
        <dsp:cNvSpPr/>
      </dsp:nvSpPr>
      <dsp:spPr>
        <a:xfrm>
          <a:off x="409108" y="1578"/>
          <a:ext cx="1142000" cy="938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Weigh </a:t>
          </a: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1g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of Powder</a:t>
          </a:r>
          <a:endParaRPr lang="en-IE" sz="105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6584" y="29054"/>
        <a:ext cx="1087048" cy="883138"/>
      </dsp:txXfrm>
    </dsp:sp>
    <dsp:sp modelId="{53EF0F40-603C-430D-B3F0-1C45840975D7}">
      <dsp:nvSpPr>
        <dsp:cNvPr id="0" name=""/>
        <dsp:cNvSpPr/>
      </dsp:nvSpPr>
      <dsp:spPr>
        <a:xfrm>
          <a:off x="1688695" y="276751"/>
          <a:ext cx="331458" cy="38774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88695" y="354300"/>
        <a:ext cx="232021" cy="232646"/>
      </dsp:txXfrm>
    </dsp:sp>
    <dsp:sp modelId="{92E2A907-FAB7-46BB-8445-872470145A85}">
      <dsp:nvSpPr>
        <dsp:cNvPr id="0" name=""/>
        <dsp:cNvSpPr/>
      </dsp:nvSpPr>
      <dsp:spPr>
        <a:xfrm>
          <a:off x="2176502" y="1578"/>
          <a:ext cx="1563484" cy="938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 </a:t>
          </a: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100 µL Isotopically labelled internal standard</a:t>
          </a:r>
          <a:endParaRPr lang="en-IE" sz="105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03978" y="29054"/>
        <a:ext cx="1508532" cy="883138"/>
      </dsp:txXfrm>
    </dsp:sp>
    <dsp:sp modelId="{2BA60366-EC07-4517-8D8B-910FD04D1DBF}">
      <dsp:nvSpPr>
        <dsp:cNvPr id="0" name=""/>
        <dsp:cNvSpPr/>
      </dsp:nvSpPr>
      <dsp:spPr>
        <a:xfrm>
          <a:off x="3877573" y="276751"/>
          <a:ext cx="331458" cy="38774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77573" y="354300"/>
        <a:ext cx="232021" cy="232646"/>
      </dsp:txXfrm>
    </dsp:sp>
    <dsp:sp modelId="{1C26FE18-23BC-4A50-8F5D-5789ECC3ABA4}">
      <dsp:nvSpPr>
        <dsp:cNvPr id="0" name=""/>
        <dsp:cNvSpPr/>
      </dsp:nvSpPr>
      <dsp:spPr>
        <a:xfrm>
          <a:off x="4365380" y="1578"/>
          <a:ext cx="1749601" cy="938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 8.9 mL  of water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Vibrational Shaker (1 min)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Dissolute Water bath 40°C (20 min)</a:t>
          </a:r>
          <a:endParaRPr lang="en-IE" sz="105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92856" y="29054"/>
        <a:ext cx="1694649" cy="883138"/>
      </dsp:txXfrm>
    </dsp:sp>
    <dsp:sp modelId="{4770409B-7E3E-4C0C-A771-2EF2FFFAD262}">
      <dsp:nvSpPr>
        <dsp:cNvPr id="0" name=""/>
        <dsp:cNvSpPr/>
      </dsp:nvSpPr>
      <dsp:spPr>
        <a:xfrm rot="21597987">
          <a:off x="6342572" y="275945"/>
          <a:ext cx="548286" cy="38774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6342572" y="353528"/>
        <a:ext cx="431963" cy="232646"/>
      </dsp:txXfrm>
    </dsp:sp>
    <dsp:sp modelId="{83515737-B573-4F78-A8C0-AE7B87E16FD0}">
      <dsp:nvSpPr>
        <dsp:cNvPr id="0" name=""/>
        <dsp:cNvSpPr/>
      </dsp:nvSpPr>
      <dsp:spPr>
        <a:xfrm>
          <a:off x="7149483" y="2"/>
          <a:ext cx="1563484" cy="938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Centrifuge 10 min @ 3500 rpm</a:t>
          </a:r>
          <a:endParaRPr lang="en-IE" sz="105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176959" y="27478"/>
        <a:ext cx="1508532" cy="883138"/>
      </dsp:txXfrm>
    </dsp:sp>
    <dsp:sp modelId="{7D4DBDC1-0E6C-4EB4-BBEF-052CC344DFEB}">
      <dsp:nvSpPr>
        <dsp:cNvPr id="0" name=""/>
        <dsp:cNvSpPr/>
      </dsp:nvSpPr>
      <dsp:spPr>
        <a:xfrm rot="5331675">
          <a:off x="7775533" y="1057569"/>
          <a:ext cx="342489" cy="38774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7829434" y="1080207"/>
        <a:ext cx="232646" cy="239742"/>
      </dsp:txXfrm>
    </dsp:sp>
    <dsp:sp modelId="{B5BCEC29-9821-442F-80B6-95044A7655A8}">
      <dsp:nvSpPr>
        <dsp:cNvPr id="0" name=""/>
        <dsp:cNvSpPr/>
      </dsp:nvSpPr>
      <dsp:spPr>
        <a:xfrm>
          <a:off x="7386016" y="1584171"/>
          <a:ext cx="1153397" cy="938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Take</a:t>
          </a:r>
          <a:r>
            <a:rPr lang="en-IE" sz="1050" b="1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2ml (~2g)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skimmed milk  </a:t>
          </a:r>
          <a:endParaRPr lang="en-IE" sz="105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413492" y="1611647"/>
        <a:ext cx="1098445" cy="883138"/>
      </dsp:txXfrm>
    </dsp:sp>
    <dsp:sp modelId="{C96D91F8-EEBC-4A2D-9696-FA28F177E610}">
      <dsp:nvSpPr>
        <dsp:cNvPr id="0" name=""/>
        <dsp:cNvSpPr/>
      </dsp:nvSpPr>
      <dsp:spPr>
        <a:xfrm rot="10864575">
          <a:off x="6661544" y="1801746"/>
          <a:ext cx="576444" cy="38774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6777857" y="1880387"/>
        <a:ext cx="460121" cy="232646"/>
      </dsp:txXfrm>
    </dsp:sp>
    <dsp:sp modelId="{E20FA6D3-188B-4213-94E4-2D9E94F7BB6B}">
      <dsp:nvSpPr>
        <dsp:cNvPr id="0" name=""/>
        <dsp:cNvSpPr/>
      </dsp:nvSpPr>
      <dsp:spPr>
        <a:xfrm>
          <a:off x="4692476" y="1440155"/>
          <a:ext cx="1563484" cy="938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 8 ml ACN and 100 µl acetic acid</a:t>
          </a:r>
          <a:endParaRPr lang="en-IE" sz="105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19952" y="1467631"/>
        <a:ext cx="1508532" cy="883138"/>
      </dsp:txXfrm>
    </dsp:sp>
    <dsp:sp modelId="{7C9DF874-F984-4CDF-B786-A60FEB9A1E9C}">
      <dsp:nvSpPr>
        <dsp:cNvPr id="0" name=""/>
        <dsp:cNvSpPr/>
      </dsp:nvSpPr>
      <dsp:spPr>
        <a:xfrm rot="10625657">
          <a:off x="4053580" y="1734613"/>
          <a:ext cx="429171" cy="38774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169828" y="1809214"/>
        <a:ext cx="312848" cy="232646"/>
      </dsp:txXfrm>
    </dsp:sp>
    <dsp:sp modelId="{A138567D-A6E3-4EC9-966B-485E79CD40AA}">
      <dsp:nvSpPr>
        <dsp:cNvPr id="0" name=""/>
        <dsp:cNvSpPr/>
      </dsp:nvSpPr>
      <dsp:spPr>
        <a:xfrm>
          <a:off x="2319607" y="1512163"/>
          <a:ext cx="1563484" cy="938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</a:t>
          </a:r>
          <a:r>
            <a:rPr lang="en-IE" sz="1050" b="1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hake at 200 rpm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 20 min</a:t>
          </a:r>
          <a:endParaRPr lang="en-IE" sz="105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47083" y="1539639"/>
        <a:ext cx="1508532" cy="883138"/>
      </dsp:txXfrm>
    </dsp:sp>
    <dsp:sp modelId="{FA713AC3-8C89-4B95-8CD6-BE91FC8FB817}">
      <dsp:nvSpPr>
        <dsp:cNvPr id="0" name=""/>
        <dsp:cNvSpPr/>
      </dsp:nvSpPr>
      <dsp:spPr>
        <a:xfrm rot="10800000">
          <a:off x="1752515" y="1787337"/>
          <a:ext cx="400745" cy="38774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68838" y="1864886"/>
        <a:ext cx="284422" cy="232646"/>
      </dsp:txXfrm>
    </dsp:sp>
    <dsp:sp modelId="{7804E352-B8AB-4202-877F-3A8DB29F154C}">
      <dsp:nvSpPr>
        <dsp:cNvPr id="0" name=""/>
        <dsp:cNvSpPr/>
      </dsp:nvSpPr>
      <dsp:spPr>
        <a:xfrm>
          <a:off x="0" y="1512163"/>
          <a:ext cx="1563484" cy="938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Centrifuge 10 min @ 3500 rpm</a:t>
          </a:r>
          <a:endParaRPr lang="en-IE" sz="11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476" y="1539639"/>
        <a:ext cx="1508532" cy="883138"/>
      </dsp:txXfrm>
    </dsp:sp>
    <dsp:sp modelId="{D814995D-76A4-47A9-BE24-BA12497AFD71}">
      <dsp:nvSpPr>
        <dsp:cNvPr id="0" name=""/>
        <dsp:cNvSpPr/>
      </dsp:nvSpPr>
      <dsp:spPr>
        <a:xfrm rot="4109773">
          <a:off x="902807" y="2586119"/>
          <a:ext cx="387289" cy="38774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958834" y="2590390"/>
        <a:ext cx="232646" cy="271102"/>
      </dsp:txXfrm>
    </dsp:sp>
    <dsp:sp modelId="{8F505DA4-CD67-4C65-A8B5-EEB236FDFE2F}">
      <dsp:nvSpPr>
        <dsp:cNvPr id="0" name=""/>
        <dsp:cNvSpPr/>
      </dsp:nvSpPr>
      <dsp:spPr>
        <a:xfrm>
          <a:off x="637455" y="3130125"/>
          <a:ext cx="1563484" cy="938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Take 5 ml and Conc. under  N</a:t>
          </a:r>
          <a:r>
            <a:rPr lang="en-IE" sz="1050" b="1" kern="1200" baseline="-25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 @ 30 </a:t>
          </a:r>
          <a:r>
            <a:rPr lang="en-IE" sz="1050" b="1" kern="1200" baseline="30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</a:t>
          </a:r>
          <a:r>
            <a:rPr lang="en-IE" sz="105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</a:t>
          </a:r>
          <a:endParaRPr lang="en-IE" sz="105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64931" y="3157601"/>
        <a:ext cx="1508532" cy="883138"/>
      </dsp:txXfrm>
    </dsp:sp>
    <dsp:sp modelId="{FCAED39E-CB78-41D3-B66A-83B77F8431DA}">
      <dsp:nvSpPr>
        <dsp:cNvPr id="0" name=""/>
        <dsp:cNvSpPr/>
      </dsp:nvSpPr>
      <dsp:spPr>
        <a:xfrm rot="21588724">
          <a:off x="2320243" y="3484993"/>
          <a:ext cx="520865" cy="38774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20243" y="3562733"/>
        <a:ext cx="404542" cy="232646"/>
      </dsp:txXfrm>
    </dsp:sp>
    <dsp:sp modelId="{93A1A25F-8A95-4C0C-A40B-A6A493E03807}">
      <dsp:nvSpPr>
        <dsp:cNvPr id="0" name=""/>
        <dsp:cNvSpPr/>
      </dsp:nvSpPr>
      <dsp:spPr>
        <a:xfrm>
          <a:off x="3183698" y="3121773"/>
          <a:ext cx="1563484" cy="9380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Filter (0.2 µm PTFE) and inject in UHPLC-MS/MS</a:t>
          </a:r>
          <a:endParaRPr lang="en-IE" sz="105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11174" y="3149249"/>
        <a:ext cx="1508532" cy="883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5213E-9E5F-42BB-8EEE-13415125002B}" type="datetimeFigureOut">
              <a:rPr lang="da-DK" smtClean="0"/>
              <a:pPr/>
              <a:t>05-09-2018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F8DD5-0ED4-4C86-A566-28EF8E1EED49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668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52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9B5FDE4C-4A64-4A25-B4C6-7A0650CA468F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35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175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DD5-0ED4-4C86-A566-28EF8E1EED49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6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2620"/>
            <a:ext cx="6858000" cy="2387600"/>
          </a:xfrm>
        </p:spPr>
        <p:txBody>
          <a:bodyPr anchor="b"/>
          <a:lstStyle>
            <a:lvl1pPr algn="ctr">
              <a:defRPr sz="6000" b="1">
                <a:solidFill>
                  <a:srgbClr val="2D419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229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333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D419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9024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464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419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9024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16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7074"/>
            <a:ext cx="7886700" cy="5492751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447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70321"/>
            <a:ext cx="7886700" cy="1325563"/>
          </a:xfrm>
        </p:spPr>
        <p:txBody>
          <a:bodyPr/>
          <a:lstStyle>
            <a:lvl1pPr>
              <a:defRPr>
                <a:solidFill>
                  <a:srgbClr val="2D419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786359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610271"/>
            <a:ext cx="3868737" cy="36845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86359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10271"/>
            <a:ext cx="3887788" cy="36845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899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59476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99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94965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31155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6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365A-A27D-450D-B954-19D4FE8BCFCA}" type="datetimeFigureOut">
              <a:rPr lang="da-DK" smtClean="0"/>
              <a:pPr/>
              <a:t>05-09-2018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D722D-C28A-445F-BB85-258C4596B1B9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852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2" r:id="rId4"/>
    <p:sldLayoutId id="2147483677" r:id="rId5"/>
    <p:sldLayoutId id="2147483681" r:id="rId6"/>
    <p:sldLayoutId id="2147483683" r:id="rId7"/>
    <p:sldLayoutId id="214748367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ab.ie/FileUpload/Testing/Teagasc-038T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48" y="1542751"/>
            <a:ext cx="9028253" cy="1742702"/>
          </a:xfrm>
        </p:spPr>
        <p:txBody>
          <a:bodyPr>
            <a:noAutofit/>
          </a:bodyPr>
          <a:lstStyle/>
          <a:p>
            <a:r>
              <a:rPr lang="en-IE" sz="3600" dirty="0"/>
              <a:t>Development and application of modern methods for the detection and quantification of residues and contaminants in milk</a:t>
            </a:r>
            <a:endParaRPr lang="da-DK" sz="3600" dirty="0">
              <a:solidFill>
                <a:srgbClr val="2D419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4869945"/>
            <a:ext cx="6858000" cy="1655762"/>
          </a:xfrm>
        </p:spPr>
        <p:txBody>
          <a:bodyPr>
            <a:normAutofit/>
          </a:bodyPr>
          <a:lstStyle/>
          <a:p>
            <a:r>
              <a:rPr lang="da-DK" sz="6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FOODstars</a:t>
            </a:r>
            <a:endParaRPr lang="da-DK" sz="6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6504" y="3814280"/>
            <a:ext cx="4912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accent1"/>
                </a:solidFill>
              </a:rPr>
              <a:t>Dr Martin Danaher,</a:t>
            </a:r>
          </a:p>
          <a:p>
            <a:pPr algn="ctr"/>
            <a:r>
              <a:rPr lang="en-IE" sz="1400" dirty="0" smtClean="0">
                <a:solidFill>
                  <a:schemeClr val="accent1"/>
                </a:solidFill>
              </a:rPr>
              <a:t>Head of National Reference Laboratory,</a:t>
            </a:r>
          </a:p>
          <a:p>
            <a:pPr algn="ctr"/>
            <a:r>
              <a:rPr lang="en-IE" sz="1400" dirty="0" smtClean="0">
                <a:solidFill>
                  <a:schemeClr val="accent1"/>
                </a:solidFill>
              </a:rPr>
              <a:t>Food </a:t>
            </a:r>
            <a:r>
              <a:rPr lang="en-IE" sz="1400" dirty="0">
                <a:solidFill>
                  <a:schemeClr val="accent1"/>
                </a:solidFill>
              </a:rPr>
              <a:t>Safety Department,  Teagasc Food Research Centre, </a:t>
            </a:r>
          </a:p>
          <a:p>
            <a:pPr algn="ctr"/>
            <a:r>
              <a:rPr lang="en-IE" sz="1400" dirty="0">
                <a:solidFill>
                  <a:schemeClr val="accent1"/>
                </a:solidFill>
              </a:rPr>
              <a:t>Ashtown, Dublin 15, Ireland</a:t>
            </a:r>
            <a:r>
              <a:rPr lang="en-IE" sz="1400" dirty="0" smtClean="0">
                <a:solidFill>
                  <a:schemeClr val="accent1"/>
                </a:solidFill>
              </a:rPr>
              <a:t>.</a:t>
            </a:r>
            <a:endParaRPr lang="en-IE" sz="1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516" y="3338609"/>
            <a:ext cx="627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‘On </a:t>
            </a:r>
            <a:r>
              <a:rPr lang="en-US" b="1" i="1" dirty="0"/>
              <a:t>the road to Innovation Union: European food </a:t>
            </a:r>
            <a:r>
              <a:rPr lang="en-US" b="1" i="1" dirty="0" smtClean="0"/>
              <a:t>legislation’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81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smtClean="0">
                <a:solidFill>
                  <a:srgbClr val="336699"/>
                </a:solidFill>
              </a:rPr>
              <a:t>Triclabendazole Persistence (dry cows)</a:t>
            </a:r>
            <a:endParaRPr lang="da-DK" sz="3600" b="1" dirty="0">
              <a:solidFill>
                <a:srgbClr val="2D419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13601"/>
              </p:ext>
            </p:extLst>
          </p:nvPr>
        </p:nvGraphicFramePr>
        <p:xfrm>
          <a:off x="346210" y="1221954"/>
          <a:ext cx="7634288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4" imgW="7632854" imgH="4944285" progId="Excel.Chart.8">
                  <p:embed/>
                </p:oleObj>
              </mc:Choice>
              <mc:Fallback>
                <p:oleObj r:id="rId4" imgW="7632854" imgH="4944285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10" y="1221954"/>
                        <a:ext cx="7634288" cy="494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618038" y="2152650"/>
            <a:ext cx="295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IE">
                <a:latin typeface="Verdana" pitchFamily="34" charset="0"/>
              </a:rPr>
              <a:t>Fasinex 10% oral dose</a:t>
            </a:r>
          </a:p>
          <a:p>
            <a:pPr algn="ctr" eaLnBrk="1" hangingPunct="1"/>
            <a:r>
              <a:rPr lang="en-IE">
                <a:latin typeface="Verdana" pitchFamily="34" charset="0"/>
              </a:rPr>
              <a:t>Sampling 49 to 64 days</a:t>
            </a:r>
            <a:endParaRPr lang="en-GB">
              <a:latin typeface="Verdana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70534" y="3251727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IE" dirty="0">
                <a:latin typeface="Verdana" pitchFamily="34" charset="0"/>
              </a:rPr>
              <a:t>56 d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220350" y="1655342"/>
            <a:ext cx="70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IE" dirty="0">
                <a:latin typeface="Verdana" pitchFamily="34" charset="0"/>
              </a:rPr>
              <a:t>56 d</a:t>
            </a:r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err="1" smtClean="0">
                <a:solidFill>
                  <a:srgbClr val="336699"/>
                </a:solidFill>
              </a:rPr>
              <a:t>Nitroynil</a:t>
            </a:r>
            <a:r>
              <a:rPr lang="en-IE" sz="3600" b="1" dirty="0" smtClean="0">
                <a:solidFill>
                  <a:srgbClr val="336699"/>
                </a:solidFill>
              </a:rPr>
              <a:t> Persistence </a:t>
            </a:r>
            <a:r>
              <a:rPr lang="en-IE" sz="3600" b="1" dirty="0">
                <a:solidFill>
                  <a:srgbClr val="336699"/>
                </a:solidFill>
              </a:rPr>
              <a:t>in </a:t>
            </a:r>
            <a:r>
              <a:rPr lang="en-IE" sz="3600" b="1" dirty="0" smtClean="0">
                <a:solidFill>
                  <a:srgbClr val="336699"/>
                </a:solidFill>
              </a:rPr>
              <a:t>milk (dry cows)</a:t>
            </a:r>
            <a:endParaRPr lang="da-DK" sz="3600" b="1" dirty="0">
              <a:solidFill>
                <a:srgbClr val="2D4191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38224"/>
            <a:ext cx="8292389" cy="550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err="1" smtClean="0">
                <a:solidFill>
                  <a:srgbClr val="336699"/>
                </a:solidFill>
              </a:rPr>
              <a:t>Nitroxynil</a:t>
            </a:r>
            <a:r>
              <a:rPr lang="en-IE" sz="3600" b="1" dirty="0" smtClean="0">
                <a:solidFill>
                  <a:srgbClr val="336699"/>
                </a:solidFill>
              </a:rPr>
              <a:t> Persistence </a:t>
            </a:r>
            <a:r>
              <a:rPr lang="en-IE" sz="3600" b="1" dirty="0">
                <a:solidFill>
                  <a:srgbClr val="336699"/>
                </a:solidFill>
              </a:rPr>
              <a:t>in </a:t>
            </a:r>
            <a:r>
              <a:rPr lang="en-IE" sz="3600" b="1" dirty="0" smtClean="0">
                <a:solidFill>
                  <a:srgbClr val="336699"/>
                </a:solidFill>
              </a:rPr>
              <a:t>milk (dry cow)</a:t>
            </a:r>
            <a:endParaRPr lang="da-DK" sz="3600" b="1" dirty="0">
              <a:solidFill>
                <a:srgbClr val="2D4191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61137" y="1130782"/>
            <a:ext cx="8209657" cy="5270018"/>
            <a:chOff x="319" y="8"/>
            <a:chExt cx="715" cy="507"/>
          </a:xfrm>
        </p:grpSpPr>
        <p:graphicFrame>
          <p:nvGraphicFramePr>
            <p:cNvPr id="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507855"/>
                </p:ext>
              </p:extLst>
            </p:nvPr>
          </p:nvGraphicFramePr>
          <p:xfrm>
            <a:off x="319" y="8"/>
            <a:ext cx="698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r:id="rId4" imgW="7352413" imgH="4828450" progId="Excel.Chart.8">
                    <p:embed/>
                  </p:oleObj>
                </mc:Choice>
                <mc:Fallback>
                  <p:oleObj r:id="rId4" imgW="7352413" imgH="4828450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" y="8"/>
                          <a:ext cx="698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406" y="369"/>
              <a:ext cx="6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3925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err="1" smtClean="0">
                <a:solidFill>
                  <a:srgbClr val="336699"/>
                </a:solidFill>
              </a:rPr>
              <a:t>Closantel</a:t>
            </a:r>
            <a:r>
              <a:rPr lang="en-IE" sz="3600" b="1" dirty="0" smtClean="0">
                <a:solidFill>
                  <a:srgbClr val="336699"/>
                </a:solidFill>
              </a:rPr>
              <a:t> Persistence </a:t>
            </a:r>
            <a:r>
              <a:rPr lang="en-IE" sz="3600" b="1" dirty="0">
                <a:solidFill>
                  <a:srgbClr val="336699"/>
                </a:solidFill>
              </a:rPr>
              <a:t>in milk (dry cow)</a:t>
            </a:r>
            <a:endParaRPr lang="da-DK" sz="3600" b="1" dirty="0">
              <a:solidFill>
                <a:srgbClr val="2D419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59051"/>
            <a:ext cx="69596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3575" y="1304964"/>
            <a:ext cx="70723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IE" sz="3200" b="1">
                <a:solidFill>
                  <a:schemeClr val="tx2"/>
                </a:solidFill>
                <a:latin typeface="Verdana" pitchFamily="34" charset="0"/>
              </a:rPr>
              <a:t>Closantel - dry cow treatment</a:t>
            </a:r>
            <a:endParaRPr lang="en-GB" sz="3200" b="1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smtClean="0">
                <a:solidFill>
                  <a:srgbClr val="336699"/>
                </a:solidFill>
              </a:rPr>
              <a:t>New EU MRLs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600200"/>
            <a:ext cx="7315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latin typeface="Arial" pitchFamily="34" charset="0"/>
                <a:ea typeface="ヒラギノ角ゴ Pro W3"/>
                <a:cs typeface="Arial" pitchFamily="34" charset="0"/>
              </a:rPr>
              <a:t>Triclabendazole 10 ppb</a:t>
            </a:r>
          </a:p>
          <a:p>
            <a:r>
              <a:rPr lang="en-IE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Closantel</a:t>
            </a:r>
            <a:r>
              <a:rPr lang="en-IE" dirty="0" smtClean="0">
                <a:latin typeface="Arial" pitchFamily="34" charset="0"/>
                <a:ea typeface="ヒラギノ角ゴ Pro W3"/>
                <a:cs typeface="Arial" pitchFamily="34" charset="0"/>
              </a:rPr>
              <a:t> 45 ppb</a:t>
            </a:r>
          </a:p>
          <a:p>
            <a:r>
              <a:rPr lang="en-IE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Clorsulon</a:t>
            </a:r>
            <a:r>
              <a:rPr lang="en-IE" dirty="0" smtClean="0">
                <a:latin typeface="Arial" pitchFamily="34" charset="0"/>
                <a:ea typeface="ヒラギノ角ゴ Pro W3"/>
                <a:cs typeface="Arial" pitchFamily="34" charset="0"/>
              </a:rPr>
              <a:t> 16 ppb</a:t>
            </a:r>
          </a:p>
          <a:p>
            <a:r>
              <a:rPr lang="en-IE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Nitroxynil</a:t>
            </a:r>
            <a:r>
              <a:rPr lang="en-IE" dirty="0" smtClean="0">
                <a:latin typeface="Arial" pitchFamily="34" charset="0"/>
                <a:ea typeface="ヒラギノ角ゴ Pro W3"/>
                <a:cs typeface="Arial" pitchFamily="34" charset="0"/>
              </a:rPr>
              <a:t> 20 ppb</a:t>
            </a:r>
          </a:p>
          <a:p>
            <a:r>
              <a:rPr lang="en-IE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Rafoxanide</a:t>
            </a:r>
            <a:r>
              <a:rPr lang="en-IE" dirty="0" smtClean="0">
                <a:latin typeface="Arial" pitchFamily="34" charset="0"/>
                <a:ea typeface="ヒラギノ角ゴ Pro W3"/>
                <a:cs typeface="Arial" pitchFamily="34" charset="0"/>
              </a:rPr>
              <a:t> 10 ppb</a:t>
            </a:r>
          </a:p>
          <a:p>
            <a:endParaRPr lang="en-IE" dirty="0" smtClean="0">
              <a:latin typeface="Arial" pitchFamily="34" charset="0"/>
              <a:ea typeface="ヒラギノ角ゴ Pro W3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IE" dirty="0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2811" y="26327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Improving chemical analysis of </a:t>
            </a:r>
            <a:endParaRPr lang="en-IE" sz="3600" b="1" dirty="0" smtClean="0">
              <a:solidFill>
                <a:srgbClr val="336699"/>
              </a:solidFill>
            </a:endParaRPr>
          </a:p>
          <a:p>
            <a:r>
              <a:rPr lang="en-IE" sz="3600" b="1" dirty="0" smtClean="0">
                <a:solidFill>
                  <a:srgbClr val="336699"/>
                </a:solidFill>
              </a:rPr>
              <a:t>Beta-lactam </a:t>
            </a:r>
            <a:r>
              <a:rPr lang="en-IE" sz="3600" b="1" dirty="0">
                <a:solidFill>
                  <a:srgbClr val="336699"/>
                </a:solidFill>
              </a:rPr>
              <a:t>antibiotics</a:t>
            </a:r>
            <a:endParaRPr lang="da-DK" sz="3600" b="1" dirty="0">
              <a:solidFill>
                <a:srgbClr val="2D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β-Lactams usage in animal products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4" name="Segnaposto contenuto 4">
            <a:extLst/>
          </p:cNvPr>
          <p:cNvSpPr>
            <a:spLocks noGrp="1"/>
          </p:cNvSpPr>
          <p:nvPr>
            <p:ph idx="1"/>
          </p:nvPr>
        </p:nvSpPr>
        <p:spPr>
          <a:xfrm>
            <a:off x="250825" y="1774825"/>
            <a:ext cx="8374063" cy="4121150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SzPct val="50000"/>
              <a:buFont typeface="Wingdings" charset="0"/>
              <a:buNone/>
              <a:defRPr/>
            </a:pPr>
            <a:r>
              <a:rPr lang="en-IE" sz="2800" b="1" dirty="0" err="1"/>
              <a:t>Penicillins</a:t>
            </a:r>
            <a:r>
              <a:rPr lang="en-IE" sz="2800" b="1" dirty="0"/>
              <a:t> and </a:t>
            </a:r>
            <a:r>
              <a:rPr lang="en-IE" sz="2800" b="1" dirty="0" err="1"/>
              <a:t>Cephalosporins</a:t>
            </a:r>
            <a:r>
              <a:rPr lang="en-IE" sz="2800" b="1" dirty="0"/>
              <a:t>: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it-IT" sz="2800" dirty="0"/>
              <a:t>Oral, parenteral and intramammary </a:t>
            </a:r>
          </a:p>
          <a:p>
            <a:pPr marL="0" indent="0">
              <a:buClrTx/>
              <a:buSzPct val="100000"/>
              <a:buFont typeface="Wingdings" charset="0"/>
              <a:buNone/>
              <a:defRPr/>
            </a:pPr>
            <a:r>
              <a:rPr lang="it-IT" sz="2800" dirty="0"/>
              <a:t>	administration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en-IE" sz="2800" dirty="0"/>
              <a:t>Therapeutic use in ruminants, </a:t>
            </a:r>
            <a:r>
              <a:rPr lang="en-IE" sz="2800" dirty="0" err="1"/>
              <a:t>monogastrics</a:t>
            </a:r>
            <a:r>
              <a:rPr lang="en-IE" sz="2800" dirty="0"/>
              <a:t> and poultry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en-IE" sz="2800" dirty="0"/>
              <a:t>Prophylactically at sub-therapeutic doses </a:t>
            </a:r>
          </a:p>
          <a:p>
            <a:pPr marL="0" indent="0">
              <a:buFont typeface="Wingdings" charset="0"/>
              <a:buNone/>
              <a:defRPr/>
            </a:pPr>
            <a:r>
              <a:rPr lang="it-IT" sz="2800" b="1" dirty="0"/>
              <a:t>Carbapenems: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IE" altLang="it-IT" sz="2800" dirty="0"/>
              <a:t>Not licensed in food-producing animals</a:t>
            </a:r>
            <a:endParaRPr lang="en-IE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335088"/>
            <a:ext cx="2374900" cy="1778000"/>
          </a:xfrm>
          <a:prstGeom prst="rect">
            <a:avLst/>
          </a:prstGeom>
          <a:noFill/>
          <a:ln w="38100">
            <a:solidFill>
              <a:srgbClr val="3598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Issues with current approaches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4" name="TextBox 3">
            <a:extLst/>
          </p:cNvPr>
          <p:cNvSpPr txBox="1"/>
          <p:nvPr/>
        </p:nvSpPr>
        <p:spPr>
          <a:xfrm>
            <a:off x="488950" y="1198563"/>
            <a:ext cx="81343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E" sz="2800" dirty="0">
                <a:latin typeface="+mj-lt"/>
                <a:ea typeface="ヒラギノ角ゴ Pro W3" charset="0"/>
                <a:cs typeface="ヒラギノ角ゴ Pro W3" charset="0"/>
              </a:rPr>
              <a:t>No multi-residue LC-MS/MS methods </a:t>
            </a:r>
            <a:r>
              <a:rPr lang="en-IE" sz="2800" dirty="0">
                <a:latin typeface="Arial" charset="0"/>
                <a:ea typeface="ヒラギノ角ゴ Pro W3" charset="0"/>
                <a:cs typeface="ヒラギノ角ゴ Pro W3" charset="0"/>
              </a:rPr>
              <a:t>incorporating </a:t>
            </a:r>
            <a:r>
              <a:rPr lang="en-IE" sz="2800" dirty="0" err="1">
                <a:latin typeface="Arial" charset="0"/>
                <a:ea typeface="ヒラギノ角ゴ Pro W3" charset="0"/>
                <a:cs typeface="ヒラギノ角ゴ Pro W3" charset="0"/>
              </a:rPr>
              <a:t>cephalosporins</a:t>
            </a:r>
            <a:r>
              <a:rPr lang="en-IE" sz="28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IE" sz="2800" dirty="0">
                <a:latin typeface="+mj-lt"/>
                <a:ea typeface="ヒラギノ角ゴ Pro W3" charset="0"/>
                <a:cs typeface="ヒラギノ角ゴ Pro W3" charset="0"/>
              </a:rPr>
              <a:t>currently available in Ireland</a:t>
            </a:r>
          </a:p>
          <a:p>
            <a:pPr eaLnBrk="1" hangingPunct="1">
              <a:defRPr/>
            </a:pPr>
            <a:endParaRPr lang="en-IE" sz="2800" dirty="0">
              <a:latin typeface="+mj-lt"/>
              <a:ea typeface="ヒラギノ角ゴ Pro W3" charset="0"/>
              <a:cs typeface="ヒラギノ角ゴ Pro W3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IE" sz="2800" dirty="0">
                <a:latin typeface="+mj-lt"/>
                <a:ea typeface="ヒラギノ角ゴ Pro W3" charset="0"/>
                <a:cs typeface="ヒラギノ角ゴ Pro W3" charset="0"/>
              </a:rPr>
              <a:t> Outsource of samples to other countries for confirmatory analysis</a:t>
            </a: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IE" sz="2800" dirty="0">
                <a:latin typeface="+mj-lt"/>
                <a:ea typeface="ヒラギノ角ゴ Pro W3" charset="0"/>
                <a:cs typeface="ヒラギノ角ゴ Pro W3" charset="0"/>
              </a:rPr>
              <a:t>Long turnaround time</a:t>
            </a: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IE" sz="2800" dirty="0">
                <a:latin typeface="+mj-lt"/>
                <a:ea typeface="ヒラギノ角ゴ Pro W3" charset="0"/>
                <a:cs typeface="ヒラギノ角ゴ Pro W3" charset="0"/>
              </a:rPr>
              <a:t>Degradation of samples during transport </a:t>
            </a:r>
          </a:p>
          <a:p>
            <a:pPr marL="1200150" lvl="2" indent="-285750" eaLnBrk="1" hangingPunct="1">
              <a:buFont typeface="Arial" pitchFamily="34" charset="0"/>
              <a:buChar char="•"/>
              <a:defRPr/>
            </a:pPr>
            <a:r>
              <a:rPr lang="en-IE" sz="2800" dirty="0">
                <a:latin typeface="+mj-lt"/>
                <a:ea typeface="ヒラギノ角ゴ Pro W3" charset="0"/>
                <a:cs typeface="ヒラギノ角ゴ Pro W3" charset="0"/>
              </a:rPr>
              <a:t>Impact on integrity of results</a:t>
            </a:r>
          </a:p>
          <a:p>
            <a:pPr marL="742950" lvl="1" indent="-285750" eaLnBrk="1" hangingPunct="1">
              <a:buFont typeface="Arial" pitchFamily="34" charset="0"/>
              <a:buChar char="•"/>
              <a:defRPr/>
            </a:pPr>
            <a:r>
              <a:rPr lang="en-IE" sz="2800" dirty="0">
                <a:latin typeface="+mj-lt"/>
                <a:ea typeface="ヒラギノ角ゴ Pro W3" charset="0"/>
                <a:cs typeface="ヒラギノ角ゴ Pro W3" charset="0"/>
              </a:rPr>
              <a:t>Cost implications</a:t>
            </a:r>
          </a:p>
        </p:txBody>
      </p:sp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Method overview for milk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71463" y="1609725"/>
            <a:ext cx="1255712" cy="5842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Weigh 2 g </a:t>
            </a:r>
          </a:p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of milk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75" y="1584325"/>
            <a:ext cx="1550988" cy="585788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Add 100 µL </a:t>
            </a:r>
          </a:p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of isotope std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027863" y="1736725"/>
            <a:ext cx="1476375" cy="338138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Vortex 1 min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097588" y="3052763"/>
            <a:ext cx="2032000" cy="5842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Centrifuge 2800 x</a:t>
            </a:r>
            <a:r>
              <a:rPr lang="en-GB" altLang="en-US" sz="1600" b="1" i="1">
                <a:solidFill>
                  <a:srgbClr val="FFFFFF"/>
                </a:solidFill>
              </a:rPr>
              <a:t>g</a:t>
            </a:r>
            <a:r>
              <a:rPr lang="en-GB" altLang="en-US" sz="1600" b="1">
                <a:solidFill>
                  <a:srgbClr val="FFFFFF"/>
                </a:solidFill>
              </a:rPr>
              <a:t> (15 min, 4°C)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71488" y="4389438"/>
            <a:ext cx="1657350" cy="5842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N</a:t>
            </a:r>
            <a:r>
              <a:rPr lang="en-GB" altLang="en-US" sz="1600" b="1" baseline="-25000">
                <a:solidFill>
                  <a:srgbClr val="FFFFFF"/>
                </a:solidFill>
              </a:rPr>
              <a:t>2</a:t>
            </a:r>
            <a:r>
              <a:rPr lang="en-GB" altLang="en-US" sz="1600" b="1">
                <a:solidFill>
                  <a:srgbClr val="FFFFFF"/>
                </a:solidFill>
              </a:rPr>
              <a:t>-EVAP </a:t>
            </a:r>
          </a:p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5 mL to &lt;1 mL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130550" y="4389438"/>
            <a:ext cx="1658938" cy="5842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Reconstitute to 1 mL, filter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471863" y="3048000"/>
            <a:ext cx="1793875" cy="585788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d-SPE clean-up</a:t>
            </a:r>
          </a:p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(500 mg C</a:t>
            </a:r>
            <a:r>
              <a:rPr lang="en-GB" altLang="en-US" sz="1600" b="1" baseline="-25000">
                <a:solidFill>
                  <a:srgbClr val="FFFFFF"/>
                </a:solidFill>
              </a:rPr>
              <a:t>18</a:t>
            </a:r>
            <a:r>
              <a:rPr lang="en-GB" altLang="en-US" sz="1600" b="1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613275" y="1584325"/>
            <a:ext cx="1658938" cy="585788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Add 1 mL H</a:t>
            </a:r>
            <a:r>
              <a:rPr lang="en-GB" altLang="en-US" sz="1600" b="1" baseline="-25000">
                <a:solidFill>
                  <a:srgbClr val="FFFFFF"/>
                </a:solidFill>
              </a:rPr>
              <a:t>2</a:t>
            </a:r>
            <a:r>
              <a:rPr lang="en-GB" altLang="en-US" sz="1600" b="1">
                <a:solidFill>
                  <a:srgbClr val="FFFFFF"/>
                </a:solidFill>
              </a:rPr>
              <a:t>O &amp; 7 mL MeCN</a:t>
            </a:r>
          </a:p>
        </p:txBody>
      </p:sp>
      <p:sp>
        <p:nvSpPr>
          <p:cNvPr id="12" name="Arrow: Right 14">
            <a:extLst/>
          </p:cNvPr>
          <p:cNvSpPr/>
          <p:nvPr/>
        </p:nvSpPr>
        <p:spPr>
          <a:xfrm>
            <a:off x="1651000" y="1812925"/>
            <a:ext cx="515938" cy="2413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b="1">
              <a:solidFill>
                <a:prstClr val="white"/>
              </a:solidFill>
            </a:endParaRPr>
          </a:p>
        </p:txBody>
      </p:sp>
      <p:sp>
        <p:nvSpPr>
          <p:cNvPr id="13" name="Arrow: Right 15">
            <a:extLst/>
          </p:cNvPr>
          <p:cNvSpPr/>
          <p:nvPr/>
        </p:nvSpPr>
        <p:spPr>
          <a:xfrm>
            <a:off x="3906838" y="1787525"/>
            <a:ext cx="515937" cy="2413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b="1">
              <a:solidFill>
                <a:prstClr val="white"/>
              </a:solidFill>
            </a:endParaRPr>
          </a:p>
        </p:txBody>
      </p:sp>
      <p:sp>
        <p:nvSpPr>
          <p:cNvPr id="14" name="Arrow: Right 17">
            <a:extLst/>
          </p:cNvPr>
          <p:cNvSpPr/>
          <p:nvPr/>
        </p:nvSpPr>
        <p:spPr>
          <a:xfrm>
            <a:off x="2373313" y="4584700"/>
            <a:ext cx="514350" cy="2413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15" name="Arrow: Right 18">
            <a:extLst/>
          </p:cNvPr>
          <p:cNvSpPr/>
          <p:nvPr/>
        </p:nvSpPr>
        <p:spPr>
          <a:xfrm rot="5400000">
            <a:off x="1148556" y="3860007"/>
            <a:ext cx="515937" cy="2413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b="1">
              <a:solidFill>
                <a:prstClr val="white"/>
              </a:solidFill>
            </a:endParaRPr>
          </a:p>
        </p:txBody>
      </p:sp>
      <p:sp>
        <p:nvSpPr>
          <p:cNvPr id="16" name="Arrow: Right 19">
            <a:extLst/>
          </p:cNvPr>
          <p:cNvSpPr/>
          <p:nvPr/>
        </p:nvSpPr>
        <p:spPr>
          <a:xfrm rot="7097344">
            <a:off x="7085013" y="2566988"/>
            <a:ext cx="514350" cy="2413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b="1">
              <a:solidFill>
                <a:prstClr val="white"/>
              </a:solidFill>
            </a:endParaRPr>
          </a:p>
        </p:txBody>
      </p:sp>
      <p:sp>
        <p:nvSpPr>
          <p:cNvPr id="17" name="Arrow: Right 20">
            <a:extLst/>
          </p:cNvPr>
          <p:cNvSpPr/>
          <p:nvPr/>
        </p:nvSpPr>
        <p:spPr>
          <a:xfrm>
            <a:off x="6361113" y="1811338"/>
            <a:ext cx="514350" cy="2413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b="1">
              <a:solidFill>
                <a:prstClr val="white"/>
              </a:solidFill>
            </a:endParaRPr>
          </a:p>
        </p:txBody>
      </p:sp>
      <p:sp>
        <p:nvSpPr>
          <p:cNvPr id="18" name="Arrow: Right 21">
            <a:extLst/>
          </p:cNvPr>
          <p:cNvSpPr/>
          <p:nvPr/>
        </p:nvSpPr>
        <p:spPr>
          <a:xfrm rot="10800000">
            <a:off x="5422900" y="3284538"/>
            <a:ext cx="515938" cy="244475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b="1">
              <a:solidFill>
                <a:prstClr val="white"/>
              </a:solidFill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569913" y="3048000"/>
            <a:ext cx="2032000" cy="585788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FFFF"/>
                </a:solidFill>
              </a:rPr>
              <a:t>Centrifuge 3500 rpm (15 min, 4°C)</a:t>
            </a:r>
          </a:p>
        </p:txBody>
      </p:sp>
      <p:sp>
        <p:nvSpPr>
          <p:cNvPr id="20" name="Arrow: Right 23">
            <a:extLst/>
          </p:cNvPr>
          <p:cNvSpPr/>
          <p:nvPr/>
        </p:nvSpPr>
        <p:spPr>
          <a:xfrm rot="10800000">
            <a:off x="2759075" y="3287713"/>
            <a:ext cx="514350" cy="246062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b="1">
              <a:solidFill>
                <a:prstClr val="white"/>
              </a:solidFill>
            </a:endParaRPr>
          </a:p>
        </p:txBody>
      </p:sp>
      <p:sp>
        <p:nvSpPr>
          <p:cNvPr id="21" name="Arrow: Right 24">
            <a:extLst/>
          </p:cNvPr>
          <p:cNvSpPr/>
          <p:nvPr/>
        </p:nvSpPr>
        <p:spPr>
          <a:xfrm>
            <a:off x="5184775" y="4586288"/>
            <a:ext cx="515938" cy="2413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b="1" dirty="0">
              <a:solidFill>
                <a:prstClr val="white"/>
              </a:solidFill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3" t="7668" r="2303" b="6607"/>
          <a:stretch>
            <a:fillRect/>
          </a:stretch>
        </p:blipFill>
        <p:spPr bwMode="auto">
          <a:xfrm>
            <a:off x="6115050" y="3862388"/>
            <a:ext cx="2249488" cy="2119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Chromatography conditions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4" name="Segnaposto contenuto 3">
            <a:extLst/>
          </p:cNvPr>
          <p:cNvSpPr>
            <a:spLocks noGrp="1"/>
          </p:cNvSpPr>
          <p:nvPr>
            <p:ph idx="1"/>
          </p:nvPr>
        </p:nvSpPr>
        <p:spPr>
          <a:xfrm>
            <a:off x="449263" y="1090613"/>
            <a:ext cx="4122737" cy="5030787"/>
          </a:xfrm>
        </p:spPr>
        <p:txBody>
          <a:bodyPr>
            <a:normAutofit fontScale="40000" lnSpcReduction="20000"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IE" sz="6000" b="1" dirty="0"/>
              <a:t>Analytical column: </a:t>
            </a:r>
            <a:r>
              <a:rPr lang="en-IE" sz="6000" dirty="0">
                <a:solidFill>
                  <a:srgbClr val="FF0000"/>
                </a:solidFill>
              </a:rPr>
              <a:t>Agilent Phenyl Hexyl column</a:t>
            </a:r>
          </a:p>
          <a:p>
            <a:pPr marL="0" indent="0">
              <a:buFont typeface="Wingdings" charset="0"/>
              <a:buNone/>
              <a:defRPr/>
            </a:pPr>
            <a:r>
              <a:rPr lang="en-IE" sz="6000" b="1" dirty="0"/>
              <a:t>Binary gradient of:</a:t>
            </a:r>
          </a:p>
          <a:p>
            <a:pPr marL="0" indent="0">
              <a:buFont typeface="Wingdings" charset="0"/>
              <a:buNone/>
              <a:defRPr/>
            </a:pPr>
            <a:r>
              <a:rPr lang="en-IE" sz="6000" dirty="0"/>
              <a:t>	</a:t>
            </a:r>
            <a:r>
              <a:rPr lang="en-IE" sz="6000" i="1" dirty="0"/>
              <a:t>Mobile phase A: </a:t>
            </a:r>
            <a:r>
              <a:rPr lang="en-IE" sz="6000" dirty="0"/>
              <a:t>HCOOH 0.01% + 0.2 </a:t>
            </a:r>
            <a:r>
              <a:rPr lang="en-IE" sz="6000" dirty="0" err="1"/>
              <a:t>mM</a:t>
            </a:r>
            <a:r>
              <a:rPr lang="en-IE" sz="6000" dirty="0"/>
              <a:t>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IE" sz="6000" dirty="0"/>
              <a:t>	ammonium acetate in water</a:t>
            </a:r>
          </a:p>
          <a:p>
            <a:pPr marL="0" indent="0">
              <a:buFont typeface="Wingdings" charset="0"/>
              <a:buNone/>
              <a:defRPr/>
            </a:pPr>
            <a:r>
              <a:rPr lang="en-IE" sz="6000" dirty="0"/>
              <a:t>	</a:t>
            </a:r>
            <a:r>
              <a:rPr lang="en-IE" sz="6000" i="1" dirty="0"/>
              <a:t>Mobile phase B: </a:t>
            </a:r>
            <a:r>
              <a:rPr lang="en-IE" sz="6000" dirty="0"/>
              <a:t>HCOOH 0.01% in 	acetonitrile </a:t>
            </a:r>
            <a:endParaRPr lang="it-IT" sz="6000" dirty="0"/>
          </a:p>
          <a:p>
            <a:pPr marL="0" indent="0">
              <a:buFont typeface="Wingdings" charset="0"/>
              <a:buNone/>
              <a:defRPr/>
            </a:pPr>
            <a:r>
              <a:rPr lang="en-IE" sz="6000" b="1" dirty="0"/>
              <a:t>Column temperature: </a:t>
            </a:r>
            <a:r>
              <a:rPr lang="en-IE" sz="6000" dirty="0"/>
              <a:t>30°C</a:t>
            </a:r>
            <a:endParaRPr lang="it-IT" sz="6000" dirty="0"/>
          </a:p>
          <a:p>
            <a:pPr marL="0" indent="0">
              <a:buFont typeface="Wingdings" charset="0"/>
              <a:buNone/>
              <a:defRPr/>
            </a:pPr>
            <a:r>
              <a:rPr lang="en-IE" sz="6000" b="1" dirty="0"/>
              <a:t>Flow rate: </a:t>
            </a:r>
            <a:r>
              <a:rPr lang="en-IE" sz="6000" dirty="0"/>
              <a:t>0.4 mL min</a:t>
            </a:r>
            <a:r>
              <a:rPr lang="en-IE" sz="6000" baseline="30000" dirty="0"/>
              <a:t>-1                                          </a:t>
            </a:r>
            <a:endParaRPr lang="it-IT" sz="6000" dirty="0"/>
          </a:p>
          <a:p>
            <a:pPr marL="0" indent="0">
              <a:buFont typeface="Wingdings" charset="0"/>
              <a:buNone/>
              <a:defRPr/>
            </a:pPr>
            <a:r>
              <a:rPr lang="en-IE" sz="6000" b="1" dirty="0"/>
              <a:t>Injection volume: </a:t>
            </a:r>
            <a:r>
              <a:rPr lang="en-IE" sz="6000" dirty="0"/>
              <a:t>10 µL</a:t>
            </a:r>
            <a:endParaRPr lang="it-IT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199067"/>
            <a:ext cx="4262438" cy="2397125"/>
          </a:xfrm>
          <a:prstGeom prst="rect">
            <a:avLst/>
          </a:prstGeom>
          <a:noFill/>
          <a:ln w="25400">
            <a:solidFill>
              <a:srgbClr val="3598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896230"/>
            <a:ext cx="4262438" cy="2395537"/>
          </a:xfrm>
          <a:prstGeom prst="rect">
            <a:avLst/>
          </a:prstGeom>
          <a:noFill/>
          <a:ln w="25400">
            <a:solidFill>
              <a:srgbClr val="3598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20700" y="5895975"/>
            <a:ext cx="381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IE" altLang="en-US" sz="2400" b="1">
                <a:solidFill>
                  <a:srgbClr val="FF0000"/>
                </a:solidFill>
              </a:rPr>
              <a:t>Run time = 12 min</a:t>
            </a:r>
          </a:p>
        </p:txBody>
      </p:sp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What are residues?</a:t>
            </a:r>
          </a:p>
        </p:txBody>
      </p:sp>
      <p:sp>
        <p:nvSpPr>
          <p:cNvPr id="12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1910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§"/>
              <a:defRPr/>
            </a:pPr>
            <a:r>
              <a:rPr lang="en-IE" dirty="0"/>
              <a:t>Residues can arise in milk and milk products from the following sources:</a:t>
            </a:r>
          </a:p>
          <a:p>
            <a:pPr lvl="1">
              <a:buFont typeface="Arial" charset="0"/>
              <a:buChar char="•"/>
              <a:defRPr/>
            </a:pPr>
            <a:r>
              <a:rPr lang="en-IE" dirty="0"/>
              <a:t>Use of licensed veterinary drugs for treatment of dairy cows.</a:t>
            </a:r>
          </a:p>
          <a:p>
            <a:pPr lvl="1">
              <a:buFont typeface="Arial" charset="0"/>
              <a:buChar char="•"/>
              <a:defRPr/>
            </a:pPr>
            <a:r>
              <a:rPr lang="en-IE" dirty="0"/>
              <a:t>Illegal use of banned drugs or growth promoting agents.</a:t>
            </a:r>
          </a:p>
          <a:p>
            <a:pPr lvl="1">
              <a:buFont typeface="Arial" charset="0"/>
              <a:buChar char="•"/>
              <a:defRPr/>
            </a:pPr>
            <a:r>
              <a:rPr lang="en-IE" dirty="0"/>
              <a:t>Pesticides used at farm level to control insect infestations</a:t>
            </a:r>
          </a:p>
          <a:p>
            <a:pPr lvl="1">
              <a:buFont typeface="Arial" charset="0"/>
              <a:buChar char="•"/>
              <a:defRPr/>
            </a:pPr>
            <a:r>
              <a:rPr lang="en-IE" dirty="0"/>
              <a:t>Contaminants from Animal Feed or the environment e.g. mycotoxins or </a:t>
            </a:r>
            <a:r>
              <a:rPr lang="en-IE" dirty="0" smtClean="0"/>
              <a:t>PCBs. </a:t>
            </a:r>
            <a:endParaRPr lang="en-IE" dirty="0"/>
          </a:p>
          <a:p>
            <a:pPr lvl="1">
              <a:buFont typeface="Arial" charset="0"/>
              <a:buChar char="•"/>
              <a:defRPr/>
            </a:pPr>
            <a:r>
              <a:rPr lang="en-IE" dirty="0"/>
              <a:t>Chemicals used to ensure good hygiene at farm and processing plants.</a:t>
            </a:r>
          </a:p>
        </p:txBody>
      </p:sp>
      <p:sp>
        <p:nvSpPr>
          <p:cNvPr id="13" name="Rectangle 12">
            <a:extLst/>
          </p:cNvPr>
          <p:cNvSpPr/>
          <p:nvPr/>
        </p:nvSpPr>
        <p:spPr>
          <a:xfrm>
            <a:off x="1476375" y="4960938"/>
            <a:ext cx="6657975" cy="7143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E"/>
          </a:p>
        </p:txBody>
      </p:sp>
      <p:sp>
        <p:nvSpPr>
          <p:cNvPr id="14" name="Rectangle 13">
            <a:extLst/>
          </p:cNvPr>
          <p:cNvSpPr/>
          <p:nvPr/>
        </p:nvSpPr>
        <p:spPr>
          <a:xfrm>
            <a:off x="1503363" y="2374709"/>
            <a:ext cx="6773862" cy="56851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54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Analysis of </a:t>
            </a:r>
            <a:r>
              <a:rPr lang="en-IE" sz="3600" b="1" dirty="0" err="1">
                <a:solidFill>
                  <a:srgbClr val="336699"/>
                </a:solidFill>
              </a:rPr>
              <a:t>cefquinome</a:t>
            </a:r>
            <a:r>
              <a:rPr lang="en-IE" sz="3600" b="1" dirty="0">
                <a:solidFill>
                  <a:srgbClr val="336699"/>
                </a:solidFill>
              </a:rPr>
              <a:t> in dairy products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graphicFrame>
        <p:nvGraphicFramePr>
          <p:cNvPr id="4" name="Table 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40168"/>
              </p:ext>
            </p:extLst>
          </p:nvPr>
        </p:nvGraphicFramePr>
        <p:xfrm>
          <a:off x="990600" y="1188925"/>
          <a:ext cx="6283325" cy="5568954"/>
        </p:xfrm>
        <a:graphic>
          <a:graphicData uri="http://schemas.openxmlformats.org/drawingml/2006/table">
            <a:tbl>
              <a:tblPr firstRow="1" firstCol="1" bandRow="1"/>
              <a:tblGrid>
                <a:gridCol w="133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Matrix</a:t>
                      </a:r>
                      <a:endParaRPr lang="en-I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Fortification level</a:t>
                      </a:r>
                      <a:endParaRPr lang="en-I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IE" sz="12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μg</a:t>
                      </a: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kg</a:t>
                      </a:r>
                      <a:r>
                        <a:rPr lang="en-IE" sz="1200" b="1" baseline="30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I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Mean ± SD</a:t>
                      </a:r>
                      <a:endParaRPr lang="en-I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IE" sz="12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μg</a:t>
                      </a: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kg</a:t>
                      </a:r>
                      <a:r>
                        <a:rPr lang="en-IE" sz="1200" b="1" baseline="30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I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RSD(%)</a:t>
                      </a:r>
                      <a:endParaRPr lang="en-I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Trueness(%)</a:t>
                      </a:r>
                      <a:endParaRPr lang="en-IE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3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Liquid samples (samples = 11; days = 5)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Milk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4.1 ± 0.15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258 ± 9.8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Skimmed milk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4.0 ± 0.26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6.4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251 ± 8.8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3.5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Buttermilk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3.5 ± 0.33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9.3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226 ± 7.9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3.5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Whey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3.5 ± 0.20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5.8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214 ± 5.6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Cream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4.0 ± 0.20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5.1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256 ± 9.2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3.6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3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Solid samples (samples = 11; days = 3)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Curd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3.6 ± 0.25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237 ± 5.5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Cheese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3.9 ± 0.34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8.6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244 ± 7.5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3.1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97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Butter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3.9 ± 0.16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4.1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3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259 ± 7.2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+mj-lt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104</a:t>
                      </a:r>
                    </a:p>
                  </a:txBody>
                  <a:tcPr marL="63711" marR="6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sellaDiTesto 1"/>
          <p:cNvSpPr txBox="1">
            <a:spLocks noChangeArrowheads="1"/>
          </p:cNvSpPr>
          <p:nvPr/>
        </p:nvSpPr>
        <p:spPr bwMode="auto">
          <a:xfrm>
            <a:off x="6045200" y="1541463"/>
            <a:ext cx="268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it-IT" altLang="en-US" sz="2400"/>
              <a:t>Spiked studies</a:t>
            </a:r>
          </a:p>
        </p:txBody>
      </p:sp>
      <p:sp>
        <p:nvSpPr>
          <p:cNvPr id="47107" name="CasellaDiTesto 8"/>
          <p:cNvSpPr txBox="1">
            <a:spLocks noChangeArrowheads="1"/>
          </p:cNvSpPr>
          <p:nvPr/>
        </p:nvSpPr>
        <p:spPr bwMode="auto">
          <a:xfrm>
            <a:off x="6045200" y="4598988"/>
            <a:ext cx="2689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it-IT" altLang="en-US" sz="2400"/>
              <a:t>Animal treatment studies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7" y="3443288"/>
            <a:ext cx="5624512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7" y="219075"/>
            <a:ext cx="5624512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>
            <a:extLst/>
          </p:cNvPr>
          <p:cNvSpPr/>
          <p:nvPr/>
        </p:nvSpPr>
        <p:spPr>
          <a:xfrm>
            <a:off x="1012825" y="650875"/>
            <a:ext cx="641350" cy="2706688"/>
          </a:xfrm>
          <a:prstGeom prst="ellipse">
            <a:avLst/>
          </a:prstGeom>
          <a:noFill/>
          <a:ln w="31750">
            <a:solidFill>
              <a:srgbClr val="FF0000">
                <a:alpha val="8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7111" name="TextBox 3"/>
          <p:cNvSpPr txBox="1">
            <a:spLocks noChangeArrowheads="1"/>
          </p:cNvSpPr>
          <p:nvPr/>
        </p:nvSpPr>
        <p:spPr bwMode="auto">
          <a:xfrm>
            <a:off x="1863725" y="465138"/>
            <a:ext cx="928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IE" altLang="en-US" sz="900"/>
              <a:t>(n = 3)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1863725" y="3821113"/>
            <a:ext cx="928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IE" altLang="en-US" sz="900"/>
              <a:t>(n = 3)</a:t>
            </a:r>
          </a:p>
        </p:txBody>
      </p:sp>
    </p:spTree>
    <p:extLst>
      <p:ext uri="{BB962C8B-B14F-4D97-AF65-F5344CB8AC3E}">
        <p14:creationId xmlns:p14="http://schemas.microsoft.com/office/powerpoint/2010/main" val="24127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1868" y="249624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Emerging residues</a:t>
            </a:r>
            <a:r>
              <a:rPr lang="en-IE" sz="3600" b="1" dirty="0" smtClean="0">
                <a:solidFill>
                  <a:srgbClr val="336699"/>
                </a:solidFill>
              </a:rPr>
              <a:t>:</a:t>
            </a:r>
          </a:p>
          <a:p>
            <a:r>
              <a:rPr lang="en-IE" sz="3600" b="1" dirty="0">
                <a:solidFill>
                  <a:srgbClr val="336699"/>
                </a:solidFill>
              </a:rPr>
              <a:t/>
            </a:r>
            <a:br>
              <a:rPr lang="en-IE" sz="3600" b="1" dirty="0">
                <a:solidFill>
                  <a:srgbClr val="336699"/>
                </a:solidFill>
              </a:rPr>
            </a:br>
            <a:r>
              <a:rPr lang="en-IE" sz="3600" b="1" dirty="0">
                <a:solidFill>
                  <a:srgbClr val="336699"/>
                </a:solidFill>
              </a:rPr>
              <a:t>Analysis of Chlorate </a:t>
            </a:r>
            <a:r>
              <a:rPr lang="en-IE" sz="3600" b="1" dirty="0" smtClean="0">
                <a:solidFill>
                  <a:srgbClr val="336699"/>
                </a:solidFill>
              </a:rPr>
              <a:t>&amp;Perchlorate </a:t>
            </a:r>
            <a:r>
              <a:rPr lang="en-IE" sz="3600" b="1" dirty="0">
                <a:solidFill>
                  <a:srgbClr val="336699"/>
                </a:solidFill>
              </a:rPr>
              <a:t>Residues</a:t>
            </a:r>
            <a:endParaRPr lang="da-DK" sz="3600" b="1" dirty="0">
              <a:solidFill>
                <a:srgbClr val="2D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Toxicological concern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3575" y="1628775"/>
            <a:ext cx="78359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IE" altLang="cs-CZ" dirty="0" smtClean="0">
                <a:latin typeface="Calibri" pitchFamily="34" charset="0"/>
              </a:rPr>
              <a:t>Concern because chlorates are a </a:t>
            </a:r>
          </a:p>
          <a:p>
            <a:pPr marL="457200" lvl="1" indent="0">
              <a:buFont typeface="Webdings" pitchFamily="18" charset="2"/>
              <a:buNone/>
              <a:defRPr/>
            </a:pPr>
            <a:r>
              <a:rPr lang="en-IE" altLang="cs-CZ" dirty="0" smtClean="0">
                <a:latin typeface="Calibri" pitchFamily="34" charset="0"/>
              </a:rPr>
              <a:t>competitive inhibitor of iodine uptake in the thyroid.</a:t>
            </a:r>
          </a:p>
          <a:p>
            <a:pPr lvl="1">
              <a:defRPr/>
            </a:pPr>
            <a:endParaRPr lang="en-IE" altLang="cs-CZ" dirty="0" smtClean="0">
              <a:latin typeface="Calibri" pitchFamily="34" charset="0"/>
            </a:endParaRPr>
          </a:p>
          <a:p>
            <a:pPr lvl="1">
              <a:defRPr/>
            </a:pPr>
            <a:r>
              <a:rPr lang="en-IE" altLang="cs-CZ" dirty="0" smtClean="0">
                <a:latin typeface="Calibri" pitchFamily="34" charset="0"/>
              </a:rPr>
              <a:t>Its presence in food a potential health concern for vulnerable groups, particularly infants, pregnant women and people with thyroid dysfunction.</a:t>
            </a:r>
          </a:p>
          <a:p>
            <a:pPr lvl="1">
              <a:defRPr/>
            </a:pPr>
            <a:endParaRPr lang="en-IE" altLang="cs-CZ" dirty="0" smtClean="0">
              <a:latin typeface="Calibri" pitchFamily="34" charset="0"/>
            </a:endParaRPr>
          </a:p>
          <a:p>
            <a:pPr lvl="1">
              <a:defRPr/>
            </a:pPr>
            <a:r>
              <a:rPr lang="en-IE" altLang="cs-CZ" dirty="0" smtClean="0">
                <a:latin typeface="Calibri" pitchFamily="34" charset="0"/>
              </a:rPr>
              <a:t>Can cause damage to red blood cells.  	</a:t>
            </a:r>
          </a:p>
          <a:p>
            <a:pPr lvl="1">
              <a:defRPr/>
            </a:pPr>
            <a:endParaRPr lang="en-IE" altLang="cs-CZ" dirty="0"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21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Analytical challenge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4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228600" y="3213100"/>
            <a:ext cx="8405813" cy="2592388"/>
          </a:xfrm>
        </p:spPr>
        <p:txBody>
          <a:bodyPr>
            <a:normAutofit fontScale="92500"/>
          </a:bodyPr>
          <a:lstStyle/>
          <a:p>
            <a:pPr marL="711200" indent="-711200">
              <a:buClr>
                <a:schemeClr val="bg2"/>
              </a:buClr>
              <a:buSzPct val="50000"/>
              <a:defRPr/>
            </a:pPr>
            <a:r>
              <a:rPr lang="en-IE" dirty="0"/>
              <a:t>Very small polar molecules, which make it difficult to achieve selective analysis.</a:t>
            </a:r>
          </a:p>
          <a:p>
            <a:pPr marL="711200" indent="-711200">
              <a:buClr>
                <a:schemeClr val="bg2"/>
              </a:buClr>
              <a:buSzPct val="50000"/>
              <a:defRPr/>
            </a:pPr>
            <a:r>
              <a:rPr lang="en-IE" dirty="0"/>
              <a:t>Need selective detection i.e. MS or MS/MS to achieve low levels of detection.</a:t>
            </a:r>
          </a:p>
          <a:p>
            <a:pPr marL="711200" indent="-711200">
              <a:buClr>
                <a:schemeClr val="bg2"/>
              </a:buClr>
              <a:buSzPct val="50000"/>
              <a:defRPr/>
            </a:pPr>
            <a:r>
              <a:rPr lang="en-IE" dirty="0"/>
              <a:t>Due to high water solubility speciality chromatographic columns or ion chromatography is required.</a:t>
            </a: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97859"/>
              </p:ext>
            </p:extLst>
          </p:nvPr>
        </p:nvGraphicFramePr>
        <p:xfrm>
          <a:off x="611188" y="1550988"/>
          <a:ext cx="140970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ISIS/Draw Sketch" r:id="rId4" imgW="704266" imgH="533612" progId="">
                  <p:embed/>
                </p:oleObj>
              </mc:Choice>
              <mc:Fallback>
                <p:oleObj name="ISIS/Draw Sketch" r:id="rId4" imgW="704266" imgH="5336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0988"/>
                        <a:ext cx="1409700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703815"/>
              </p:ext>
            </p:extLst>
          </p:nvPr>
        </p:nvGraphicFramePr>
        <p:xfrm>
          <a:off x="2336800" y="1592263"/>
          <a:ext cx="1371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ISIS/Draw Sketch" r:id="rId6" imgW="687077" imgH="475079" progId="">
                  <p:embed/>
                </p:oleObj>
              </mc:Choice>
              <mc:Fallback>
                <p:oleObj name="ISIS/Draw Sketch" r:id="rId6" imgW="687077" imgH="4750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592263"/>
                        <a:ext cx="1371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870383"/>
              </p:ext>
            </p:extLst>
          </p:nvPr>
        </p:nvGraphicFramePr>
        <p:xfrm>
          <a:off x="4227513" y="1570038"/>
          <a:ext cx="164306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ISIS/Draw Sketch" r:id="rId8" imgW="816746" imgH="592267" progId="ISISServer">
                  <p:embed/>
                </p:oleObj>
              </mc:Choice>
              <mc:Fallback>
                <p:oleObj name="ISIS/Draw Sketch" r:id="rId8" imgW="816746" imgH="592267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1570038"/>
                        <a:ext cx="164306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864945"/>
              </p:ext>
            </p:extLst>
          </p:nvPr>
        </p:nvGraphicFramePr>
        <p:xfrm>
          <a:off x="6432550" y="1335088"/>
          <a:ext cx="1524000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ISIS/Draw Sketch" r:id="rId10" imgW="762000" imgH="703580" progId="">
                  <p:embed/>
                </p:oleObj>
              </mc:Choice>
              <mc:Fallback>
                <p:oleObj name="ISIS/Draw Sketch" r:id="rId10" imgW="762000" imgH="7035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1335088"/>
                        <a:ext cx="1524000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Objectives 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4" name="Rectangle 3">
            <a:extLst/>
          </p:cNvPr>
          <p:cNvSpPr txBox="1">
            <a:spLocks noChangeArrowheads="1"/>
          </p:cNvSpPr>
          <p:nvPr/>
        </p:nvSpPr>
        <p:spPr>
          <a:xfrm>
            <a:off x="65088" y="1203325"/>
            <a:ext cx="7835900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IE" altLang="cs-CZ" smtClean="0">
                <a:latin typeface="Calibri" pitchFamily="34" charset="0"/>
              </a:rPr>
              <a:t>To develop a rapid LC-MS/MS method capable of measuring Chlorate residues to 0.002 mg/kg and 0.01 mg/kg in milk and SMP, respectively.</a:t>
            </a:r>
          </a:p>
          <a:p>
            <a:pPr lvl="1">
              <a:defRPr/>
            </a:pPr>
            <a:endParaRPr lang="en-IE" altLang="cs-CZ" smtClean="0">
              <a:latin typeface="Calibri" pitchFamily="34" charset="0"/>
            </a:endParaRPr>
          </a:p>
          <a:p>
            <a:pPr lvl="1">
              <a:defRPr/>
            </a:pPr>
            <a:r>
              <a:rPr lang="en-IE" altLang="cs-CZ" smtClean="0">
                <a:latin typeface="Calibri" pitchFamily="34" charset="0"/>
              </a:rPr>
              <a:t>To develop a rapid sample preparation protocol capable of processing &gt;100 samples in one day.</a:t>
            </a:r>
          </a:p>
          <a:p>
            <a:pPr lvl="1">
              <a:defRPr/>
            </a:pPr>
            <a:endParaRPr lang="en-IE" altLang="cs-CZ" smtClean="0">
              <a:latin typeface="Calibri" pitchFamily="34" charset="0"/>
            </a:endParaRPr>
          </a:p>
          <a:p>
            <a:pPr lvl="1">
              <a:defRPr/>
            </a:pPr>
            <a:r>
              <a:rPr lang="en-IE" altLang="cs-CZ" smtClean="0">
                <a:latin typeface="Calibri" pitchFamily="34" charset="0"/>
              </a:rPr>
              <a:t>To verify the accuracy of the method through method validation and inter-laboratory studies.</a:t>
            </a:r>
          </a:p>
          <a:p>
            <a:pPr lvl="1">
              <a:defRPr/>
            </a:pPr>
            <a:endParaRPr lang="en-IE" altLang="cs-CZ" smtClean="0">
              <a:latin typeface="Calibri" pitchFamily="34" charset="0"/>
            </a:endParaRPr>
          </a:p>
          <a:p>
            <a:pPr lvl="1">
              <a:defRPr/>
            </a:pPr>
            <a:r>
              <a:rPr lang="en-IE" altLang="cs-CZ" smtClean="0">
                <a:latin typeface="Calibri" pitchFamily="34" charset="0"/>
              </a:rPr>
              <a:t>To gain ISO17025 accreditation for the method.</a:t>
            </a:r>
          </a:p>
          <a:p>
            <a:pPr marL="457200" lvl="1" indent="0">
              <a:buFont typeface="Webdings" pitchFamily="18" charset="2"/>
              <a:buNone/>
              <a:defRPr/>
            </a:pPr>
            <a:endParaRPr lang="en-IE" altLang="cs-CZ" smtClean="0">
              <a:latin typeface="Calibri" pitchFamily="34" charset="0"/>
            </a:endParaRPr>
          </a:p>
          <a:p>
            <a:pPr lvl="1">
              <a:defRPr/>
            </a:pPr>
            <a:endParaRPr lang="en-IE" alt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LC Separation Conditions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6" t="2615" r="43504" b="14664"/>
          <a:stretch>
            <a:fillRect/>
          </a:stretch>
        </p:blipFill>
        <p:spPr bwMode="auto">
          <a:xfrm>
            <a:off x="663575" y="1427163"/>
            <a:ext cx="2468563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51275" y="1460500"/>
            <a:ext cx="5170488" cy="535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Column:		</a:t>
            </a:r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Poroshell PFP 120, 50  x 2.1mm 		                 (1.9 µm)</a:t>
            </a:r>
          </a:p>
          <a:p>
            <a:endParaRPr lang="en-IE" alt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Temp:		</a:t>
            </a:r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40°C</a:t>
            </a:r>
          </a:p>
          <a:p>
            <a:endParaRPr lang="en-IE" alt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Mobile phase A:	</a:t>
            </a:r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1% Acetic Acid in Water</a:t>
            </a:r>
          </a:p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Mobile phase B:	</a:t>
            </a:r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Methanol</a:t>
            </a:r>
          </a:p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Flow:</a:t>
            </a:r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			0.6 mL/ min</a:t>
            </a:r>
          </a:p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Gradient: 		</a:t>
            </a:r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 min 100% A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				0.99 min 100% A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				1.0 min 0% A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				1.79 min 0%A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                       	 	1.80 min 100%A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                        		2.8 min 100%A</a:t>
            </a:r>
          </a:p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Run Time: 		</a:t>
            </a:r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2.8 min</a:t>
            </a:r>
          </a:p>
          <a:p>
            <a:endParaRPr lang="en-IE" alt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Injection Volume:	</a:t>
            </a:r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 µL</a:t>
            </a:r>
          </a:p>
          <a:p>
            <a:endParaRPr lang="en-IE" alt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Needle Wash: 	</a:t>
            </a:r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Methanol:Water (50:50, v/v)</a:t>
            </a:r>
          </a:p>
        </p:txBody>
      </p:sp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err="1">
                <a:solidFill>
                  <a:srgbClr val="336699"/>
                </a:solidFill>
              </a:rPr>
              <a:t>QqQ</a:t>
            </a:r>
            <a:r>
              <a:rPr lang="en-IE" sz="3600" b="1" dirty="0">
                <a:solidFill>
                  <a:srgbClr val="336699"/>
                </a:solidFill>
              </a:rPr>
              <a:t> MS Conditions </a:t>
            </a:r>
            <a:endParaRPr lang="da-DK" sz="3600" b="1" dirty="0">
              <a:solidFill>
                <a:srgbClr val="2D419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95363"/>
            <a:ext cx="35718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67175" y="827088"/>
            <a:ext cx="49688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Electrospray ionisation with Jet Stream Source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Drying Gas:	150°C, 8 L/min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Sheath Gas:	400°C, 11L/min.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Nebuliser:	45 psi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Capillary:		2000V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Nozzle:		0</a:t>
            </a:r>
          </a:p>
          <a:p>
            <a:r>
              <a:rPr lang="en-IE" altLang="en-US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MS Conditions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ESI Polarity:	Negative 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Scan Type:	Dynamic MRM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Cycle time:	500 ms</a:t>
            </a:r>
          </a:p>
          <a:p>
            <a:r>
              <a:rPr lang="en-IE" altLang="en-US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EMV:		0V</a:t>
            </a:r>
            <a:endParaRPr lang="en-IE" alt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6" name="Table 5">
            <a:extLst/>
          </p:cNvPr>
          <p:cNvGraphicFramePr>
            <a:graphicFrameLocks noGrp="1"/>
          </p:cNvGraphicFramePr>
          <p:nvPr/>
        </p:nvGraphicFramePr>
        <p:xfrm>
          <a:off x="1187450" y="4221163"/>
          <a:ext cx="7670800" cy="23923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749">
                <a:tc>
                  <a:txBody>
                    <a:bodyPr/>
                    <a:lstStyle/>
                    <a:p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Compound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Transition (m/z)</a:t>
                      </a:r>
                      <a:endParaRPr lang="en-IE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Dwell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FV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CE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CAV</a:t>
                      </a:r>
                    </a:p>
                  </a:txBody>
                  <a:tcPr marL="91444" marR="91444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Chlorate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84.9&gt;68.9</a:t>
                      </a:r>
                    </a:p>
                    <a:p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82.9</a:t>
                      </a:r>
                      <a:r>
                        <a:rPr lang="en-IE" sz="1800" b="1" baseline="0" dirty="0">
                          <a:solidFill>
                            <a:srgbClr val="000000"/>
                          </a:solidFill>
                        </a:rPr>
                        <a:t> &gt; 66.9</a:t>
                      </a:r>
                      <a:endParaRPr lang="en-IE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124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91444" marR="91444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IE" sz="1800" b="1" baseline="30000" dirty="0">
                          <a:solidFill>
                            <a:srgbClr val="000000"/>
                          </a:solidFill>
                        </a:rPr>
                        <a:t>18</a:t>
                      </a:r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O</a:t>
                      </a:r>
                      <a:r>
                        <a:rPr lang="en-IE" sz="1800" b="1" baseline="-25000" dirty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-Chlorate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89 &gt; 71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124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50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91444" marR="91444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Perchlorate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101 &gt;84.9</a:t>
                      </a:r>
                    </a:p>
                    <a:p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99&gt;92.9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124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128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91444" marR="91444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IE" sz="1800" b="1" baseline="30000" dirty="0">
                          <a:solidFill>
                            <a:srgbClr val="000000"/>
                          </a:solidFill>
                        </a:rPr>
                        <a:t>18</a:t>
                      </a:r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O</a:t>
                      </a:r>
                      <a:r>
                        <a:rPr lang="en-IE" sz="1800" b="1" baseline="-25000" dirty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-Chlorate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107 &gt; 88.9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124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128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35</a:t>
                      </a:r>
                    </a:p>
                  </a:txBody>
                  <a:tcPr marL="91444" marR="9144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91444" marR="91444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Sample Preparation Milk Powders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0338" y="5626100"/>
            <a:ext cx="5903912" cy="28892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IE" sz="2000" b="1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7504" y="1556513"/>
          <a:ext cx="8712968" cy="40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/>
          <p:cNvSpPr/>
          <p:nvPr/>
        </p:nvSpPr>
        <p:spPr>
          <a:xfrm>
            <a:off x="5340350" y="4970463"/>
            <a:ext cx="549275" cy="530225"/>
          </a:xfrm>
          <a:prstGeom prst="rightArrow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IE" sz="2000" b="1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3" t="7668" r="2303" b="6607"/>
          <a:stretch>
            <a:fillRect/>
          </a:stretch>
        </p:blipFill>
        <p:spPr bwMode="auto">
          <a:xfrm>
            <a:off x="6227763" y="4286250"/>
            <a:ext cx="20145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4925" y="1412875"/>
            <a:ext cx="433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IE" sz="4000" b="1"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140200" y="1363663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IE" sz="4000" b="1"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Method Sensitivity: Chlorate</a:t>
            </a:r>
            <a:endParaRPr lang="da-DK" sz="3600" b="1" dirty="0">
              <a:solidFill>
                <a:srgbClr val="2D419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200150"/>
            <a:ext cx="875506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Antiparasitic drugs 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5" name="Rectângulo 15">
            <a:extLst/>
          </p:cNvPr>
          <p:cNvSpPr/>
          <p:nvPr/>
        </p:nvSpPr>
        <p:spPr>
          <a:xfrm>
            <a:off x="4149725" y="993775"/>
            <a:ext cx="5246688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SzPts val="1600"/>
              <a:buFont typeface="Wingdings"/>
              <a:buChar char="Ø"/>
              <a:defRPr/>
            </a:pPr>
            <a:r>
              <a:rPr lang="en-GB" sz="2000" dirty="0">
                <a:solidFill>
                  <a:srgbClr val="000000"/>
                </a:solidFill>
                <a:latin typeface="Verdana"/>
                <a:ea typeface="ヒラギノ角ゴ Pro W3" charset="0"/>
                <a:cs typeface="ヒラギノ角ゴ Pro W3" charset="0"/>
              </a:rPr>
              <a:t>Control of </a:t>
            </a:r>
          </a:p>
          <a:p>
            <a:pPr eaLnBrk="1" hangingPunct="1">
              <a:defRPr/>
            </a:pPr>
            <a:r>
              <a:rPr lang="en-GB" sz="2000" dirty="0">
                <a:solidFill>
                  <a:srgbClr val="000000"/>
                </a:solidFill>
                <a:latin typeface="Verdana"/>
                <a:ea typeface="ヒラギノ角ゴ Pro W3" charset="0"/>
                <a:cs typeface="ヒラギノ角ゴ Pro W3" charset="0"/>
              </a:rPr>
              <a:t>	- Nematodes (roundworms)</a:t>
            </a:r>
          </a:p>
          <a:p>
            <a:pPr eaLnBrk="1" hangingPunct="1">
              <a:defRPr/>
            </a:pPr>
            <a:r>
              <a:rPr lang="en-GB" sz="2000" dirty="0">
                <a:solidFill>
                  <a:srgbClr val="000000"/>
                </a:solidFill>
                <a:latin typeface="Verdana"/>
                <a:ea typeface="ヒラギノ角ゴ Pro W3" charset="0"/>
                <a:cs typeface="ヒラギノ角ゴ Pro W3" charset="0"/>
              </a:rPr>
              <a:t>	-  </a:t>
            </a:r>
            <a:r>
              <a:rPr lang="en-GB" sz="2000" dirty="0" err="1">
                <a:solidFill>
                  <a:srgbClr val="000000"/>
                </a:solidFill>
                <a:latin typeface="Verdana"/>
                <a:ea typeface="ヒラギノ角ゴ Pro W3" charset="0"/>
                <a:cs typeface="ヒラギノ角ゴ Pro W3" charset="0"/>
              </a:rPr>
              <a:t>Cestodes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ヒラギノ角ゴ Pro W3" charset="0"/>
                <a:cs typeface="ヒラギノ角ゴ Pro W3" charset="0"/>
              </a:rPr>
              <a:t> (tapeworms)</a:t>
            </a:r>
          </a:p>
          <a:p>
            <a:pPr eaLnBrk="1" hangingPunct="1">
              <a:defRPr/>
            </a:pPr>
            <a:r>
              <a:rPr lang="en-GB" sz="2000" dirty="0">
                <a:solidFill>
                  <a:srgbClr val="000000"/>
                </a:solidFill>
                <a:latin typeface="Verdana"/>
                <a:ea typeface="ヒラギノ角ゴ Pro W3" charset="0"/>
                <a:cs typeface="ヒラギノ角ゴ Pro W3" charset="0"/>
              </a:rPr>
              <a:t>	-  </a:t>
            </a:r>
            <a:r>
              <a:rPr lang="en-GB" sz="2000" dirty="0" err="1">
                <a:solidFill>
                  <a:srgbClr val="000000"/>
                </a:solidFill>
                <a:latin typeface="Verdana"/>
                <a:ea typeface="ヒラギノ角ゴ Pro W3" charset="0"/>
                <a:cs typeface="ヒラギノ角ゴ Pro W3" charset="0"/>
              </a:rPr>
              <a:t>Trematodes</a:t>
            </a:r>
            <a:r>
              <a:rPr lang="en-GB" sz="2000" dirty="0">
                <a:solidFill>
                  <a:srgbClr val="000000"/>
                </a:solidFill>
                <a:latin typeface="Verdana"/>
                <a:ea typeface="ヒラギノ角ゴ Pro W3" charset="0"/>
                <a:cs typeface="ヒラギノ角ゴ Pro W3" charset="0"/>
              </a:rPr>
              <a:t> (flukes)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endParaRPr lang="en-GB" sz="2000" dirty="0">
              <a:solidFill>
                <a:srgbClr val="000000"/>
              </a:solidFill>
              <a:latin typeface="Verdana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 classes of drugs:</a:t>
            </a:r>
          </a:p>
          <a:p>
            <a:pPr eaLnBrk="1" hangingPunct="1">
              <a:defRPr/>
            </a:pPr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-  </a:t>
            </a:r>
            <a:r>
              <a:rPr lang="en-GB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Benzimidazoles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-  </a:t>
            </a:r>
            <a:r>
              <a:rPr lang="en-GB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Macrocyclic</a:t>
            </a:r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Lactones</a:t>
            </a:r>
          </a:p>
          <a:p>
            <a:pPr eaLnBrk="1" hangingPunct="1">
              <a:defRPr/>
            </a:pPr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	-  </a:t>
            </a:r>
            <a:r>
              <a:rPr lang="en-GB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Flukicides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1" indent="-285750" eaLnBrk="1" hangingPunct="1">
              <a:buFont typeface="Wingdings" pitchFamily="2" charset="2"/>
              <a:buChar char="Ø"/>
              <a:defRPr/>
            </a:pPr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Some drugs are teratogenic or neurotoxic</a:t>
            </a:r>
          </a:p>
          <a:p>
            <a:pPr marL="285750" lvl="1" indent="-285750" eaLnBrk="1" hangingPunct="1">
              <a:buFont typeface="Wingdings" pitchFamily="2" charset="2"/>
              <a:buChar char="Ø"/>
              <a:defRPr/>
            </a:pPr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Many products not licensed in lactating animals</a:t>
            </a:r>
          </a:p>
        </p:txBody>
      </p:sp>
      <p:sp>
        <p:nvSpPr>
          <p:cNvPr id="6" name="CaixaDeTexto 14">
            <a:extLst/>
          </p:cNvPr>
          <p:cNvSpPr txBox="1"/>
          <p:nvPr/>
        </p:nvSpPr>
        <p:spPr>
          <a:xfrm>
            <a:off x="3491880" y="1235478"/>
            <a:ext cx="492443" cy="274979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hangingPunct="1">
              <a:defRPr/>
            </a:pPr>
            <a:r>
              <a:rPr lang="en-US" sz="2000" b="1" spc="240" dirty="0">
                <a:solidFill>
                  <a:srgbClr val="3333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and hazard</a:t>
            </a:r>
          </a:p>
        </p:txBody>
      </p:sp>
      <p:sp>
        <p:nvSpPr>
          <p:cNvPr id="7" name="Chaveta à esquerda 17"/>
          <p:cNvSpPr>
            <a:spLocks/>
          </p:cNvSpPr>
          <p:nvPr/>
        </p:nvSpPr>
        <p:spPr bwMode="auto">
          <a:xfrm>
            <a:off x="3944938" y="1052513"/>
            <a:ext cx="204787" cy="4033837"/>
          </a:xfrm>
          <a:prstGeom prst="leftBrace">
            <a:avLst>
              <a:gd name="adj1" fmla="val 8299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175" defTabSz="914400" eaLnBrk="1" hangingPunct="1"/>
            <a:endParaRPr lang="pt-PT" altLang="en-US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" name="CaixaDeTexto 18">
            <a:extLst/>
          </p:cNvPr>
          <p:cNvSpPr txBox="1"/>
          <p:nvPr/>
        </p:nvSpPr>
        <p:spPr>
          <a:xfrm>
            <a:off x="3468052" y="5240867"/>
            <a:ext cx="492443" cy="122116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hangingPunct="1">
              <a:defRPr/>
            </a:pPr>
            <a:r>
              <a:rPr lang="pt-PT" sz="2000" b="1" spc="-70" dirty="0">
                <a:solidFill>
                  <a:srgbClr val="3333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</a:t>
            </a:r>
          </a:p>
        </p:txBody>
      </p:sp>
      <p:sp>
        <p:nvSpPr>
          <p:cNvPr id="9" name="Chaveta à esquerda 19"/>
          <p:cNvSpPr>
            <a:spLocks/>
          </p:cNvSpPr>
          <p:nvPr/>
        </p:nvSpPr>
        <p:spPr bwMode="auto">
          <a:xfrm>
            <a:off x="4073525" y="5311775"/>
            <a:ext cx="142875" cy="1150938"/>
          </a:xfrm>
          <a:prstGeom prst="leftBrace">
            <a:avLst>
              <a:gd name="adj1" fmla="val 8279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175" defTabSz="914400" eaLnBrk="1" hangingPunct="1"/>
            <a:endParaRPr lang="pt-PT" altLang="en-US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1" name="Rectângulo 20"/>
          <p:cNvSpPr>
            <a:spLocks noChangeArrowheads="1"/>
          </p:cNvSpPr>
          <p:nvPr/>
        </p:nvSpPr>
        <p:spPr bwMode="auto">
          <a:xfrm>
            <a:off x="4216400" y="536892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lvl="1" indent="-3556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latin typeface="Verdana" pitchFamily="34" charset="0"/>
              </a:rPr>
              <a:t>Detection: HPLC-UV/FLD and LC-MS/MS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28600" y="1389063"/>
          <a:ext cx="2763838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S ChemDraw Drawing" r:id="rId4" imgW="4607052" imgH="1734312" progId="">
                  <p:embed/>
                </p:oleObj>
              </mc:Choice>
              <mc:Fallback>
                <p:oleObj name="CS ChemDraw Drawing" r:id="rId4" imgW="4607052" imgH="17343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89063"/>
                        <a:ext cx="2763838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179388" y="3089275"/>
          <a:ext cx="314166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S ChemDraw Drawing" r:id="rId6" imgW="4488180" imgH="1684020" progId="">
                  <p:embed/>
                </p:oleObj>
              </mc:Choice>
              <mc:Fallback>
                <p:oleObj name="CS ChemDraw Drawing" r:id="rId6" imgW="4488180" imgH="16840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089275"/>
                        <a:ext cx="3141662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946150" y="2540000"/>
            <a:ext cx="110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>
                <a:latin typeface="Verdana" pitchFamily="34" charset="0"/>
              </a:rPr>
              <a:t>Closantel</a:t>
            </a:r>
            <a:endParaRPr lang="en-GB" altLang="en-US" sz="1400" b="1">
              <a:latin typeface="Verdana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962025" y="4035425"/>
            <a:ext cx="1306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>
                <a:latin typeface="Verdana" pitchFamily="34" charset="0"/>
              </a:rPr>
              <a:t>Rafoxanide</a:t>
            </a:r>
            <a:endParaRPr lang="en-GB" altLang="en-US" sz="1400" b="1">
              <a:latin typeface="Verdana" pitchFamily="34" charset="0"/>
            </a:endParaRPr>
          </a:p>
        </p:txBody>
      </p:sp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1144588" y="4506913"/>
          <a:ext cx="1249362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CS ChemDraw Drawing" r:id="rId8" imgW="1664208" imgH="1687068" progId="">
                  <p:embed/>
                </p:oleObj>
              </mc:Choice>
              <mc:Fallback>
                <p:oleObj name="CS ChemDraw Drawing" r:id="rId8" imgW="1664208" imgH="16870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4506913"/>
                        <a:ext cx="1249362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258888" y="5813425"/>
            <a:ext cx="1169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>
                <a:latin typeface="Verdana" pitchFamily="34" charset="0"/>
              </a:rPr>
              <a:t>Nitroxynil</a:t>
            </a:r>
            <a:endParaRPr lang="en-GB" altLang="en-US" sz="1400" b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Method Sensitivity: Perchlorate</a:t>
            </a:r>
            <a:endParaRPr lang="da-DK" sz="3600" b="1" dirty="0">
              <a:solidFill>
                <a:srgbClr val="2D4191"/>
              </a:solidFill>
            </a:endParaRP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189288"/>
            <a:ext cx="28797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30563"/>
            <a:ext cx="28813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30563"/>
            <a:ext cx="28797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1300" y="1684338"/>
            <a:ext cx="8569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IE" sz="28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Calibration standard 1:  </a:t>
            </a:r>
            <a:r>
              <a:rPr lang="en-IE" sz="2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0.001 mg/kg in milk.</a:t>
            </a:r>
          </a:p>
          <a:p>
            <a:endParaRPr lang="en-IE" sz="28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IE" sz="28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Lower Limit of reporting: </a:t>
            </a:r>
            <a:r>
              <a:rPr lang="en-IE" sz="28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0.002 mg/kg in milk.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49250" y="3211513"/>
            <a:ext cx="1439863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IE" sz="1400" b="1">
                <a:solidFill>
                  <a:srgbClr val="000000"/>
                </a:solidFill>
                <a:cs typeface="Arial" pitchFamily="34" charset="0"/>
              </a:rPr>
              <a:t>Rt: 1.499 min.</a:t>
            </a:r>
          </a:p>
          <a:p>
            <a:r>
              <a:rPr lang="en-IE" sz="1400" b="1">
                <a:solidFill>
                  <a:srgbClr val="000000"/>
                </a:solidFill>
                <a:cs typeface="Arial" pitchFamily="34" charset="0"/>
              </a:rPr>
              <a:t>Area 1420</a:t>
            </a:r>
          </a:p>
          <a:p>
            <a:r>
              <a:rPr lang="en-IE" sz="1400" b="1">
                <a:solidFill>
                  <a:srgbClr val="000000"/>
                </a:solidFill>
                <a:cs typeface="Arial" pitchFamily="34" charset="0"/>
              </a:rPr>
              <a:t>S:N 22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276600" y="3240088"/>
            <a:ext cx="1439863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IE" sz="1400" b="1">
                <a:solidFill>
                  <a:srgbClr val="000000"/>
                </a:solidFill>
                <a:cs typeface="Arial" pitchFamily="34" charset="0"/>
              </a:rPr>
              <a:t>Rt: 1.497 min.</a:t>
            </a:r>
          </a:p>
          <a:p>
            <a:r>
              <a:rPr lang="en-IE" sz="1400" b="1">
                <a:solidFill>
                  <a:srgbClr val="000000"/>
                </a:solidFill>
                <a:cs typeface="Arial" pitchFamily="34" charset="0"/>
              </a:rPr>
              <a:t>Area: 291</a:t>
            </a:r>
          </a:p>
          <a:p>
            <a:r>
              <a:rPr lang="en-IE" sz="1400" b="1">
                <a:solidFill>
                  <a:srgbClr val="000000"/>
                </a:solidFill>
                <a:cs typeface="Arial" pitchFamily="34" charset="0"/>
              </a:rPr>
              <a:t>S:N: 46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129338" y="3101975"/>
            <a:ext cx="1439862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IE" sz="1400" b="1">
                <a:solidFill>
                  <a:srgbClr val="000000"/>
                </a:solidFill>
                <a:cs typeface="Arial" pitchFamily="34" charset="0"/>
              </a:rPr>
              <a:t>Rt: 1.499 min.</a:t>
            </a:r>
          </a:p>
          <a:p>
            <a:r>
              <a:rPr lang="en-IE" sz="1400" b="1">
                <a:solidFill>
                  <a:srgbClr val="000000"/>
                </a:solidFill>
                <a:cs typeface="Arial" pitchFamily="34" charset="0"/>
              </a:rPr>
              <a:t>Area 1337</a:t>
            </a:r>
          </a:p>
          <a:p>
            <a:r>
              <a:rPr lang="en-IE" sz="1400" b="1">
                <a:solidFill>
                  <a:srgbClr val="000000"/>
                </a:solidFill>
                <a:cs typeface="Arial" pitchFamily="34" charset="0"/>
              </a:rPr>
              <a:t>S:N 1816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11188" y="6088063"/>
            <a:ext cx="8281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IE" b="1">
                <a:solidFill>
                  <a:srgbClr val="000000"/>
                </a:solidFill>
                <a:cs typeface="Arial" pitchFamily="34" charset="0"/>
              </a:rPr>
              <a:t>Quantitation		Qualification		   Internal Standard</a:t>
            </a:r>
          </a:p>
        </p:txBody>
      </p:sp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Accuracy and Precision</a:t>
            </a:r>
            <a:endParaRPr lang="da-DK" sz="3600" b="1" dirty="0">
              <a:solidFill>
                <a:srgbClr val="2D4191"/>
              </a:solidFill>
            </a:endParaRPr>
          </a:p>
        </p:txBody>
      </p:sp>
      <p:graphicFrame>
        <p:nvGraphicFramePr>
          <p:cNvPr id="4" name="Table 3">
            <a:extLst/>
          </p:cNvPr>
          <p:cNvGraphicFramePr>
            <a:graphicFrameLocks noGrp="1"/>
          </p:cNvGraphicFramePr>
          <p:nvPr/>
        </p:nvGraphicFramePr>
        <p:xfrm>
          <a:off x="468313" y="1858963"/>
          <a:ext cx="8020050" cy="3313113"/>
        </p:xfrm>
        <a:graphic>
          <a:graphicData uri="http://schemas.openxmlformats.org/drawingml/2006/table">
            <a:tbl>
              <a:tblPr/>
              <a:tblGrid>
                <a:gridCol w="213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8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Between days study (n =2 x 10d)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Analyte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Fortification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Level (µg/kg)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Mean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(µg/kg)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S.D. (µg/kg)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CV (%)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Trueness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Chlorate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2.04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0.18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8.6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92-112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ヒラギノ角ゴ Pro W3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99.0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2.5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2.5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95-105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Perchlorate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2.04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0.13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6.2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95-108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E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98.8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1.46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1.48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7944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AFC124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6C411F"/>
                        </a:buClr>
                        <a:buFont typeface="Lucida Grande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9E743B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C6D36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94-101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Milk Comparison (inter-lab)</a:t>
            </a:r>
            <a:endParaRPr lang="da-DK" sz="3600" b="1" dirty="0">
              <a:solidFill>
                <a:srgbClr val="2D419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27392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smtClean="0">
                <a:solidFill>
                  <a:srgbClr val="336699"/>
                </a:solidFill>
              </a:rPr>
              <a:t>Summary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3575" y="1412875"/>
            <a:ext cx="7835900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000"/>
              </a:lnSpc>
              <a:spcBef>
                <a:spcPts val="400"/>
              </a:spcBef>
            </a:pPr>
            <a:r>
              <a:rPr lang="en-IE" altLang="cs-CZ" smtClean="0">
                <a:latin typeface="Calibri" pitchFamily="34" charset="0"/>
                <a:ea typeface="ヒラギノ角ゴ Pro W3"/>
                <a:cs typeface="Arial" pitchFamily="34" charset="0"/>
              </a:rPr>
              <a:t>Method developed to measure chlorate and perchlorate residues in milk and SMP.</a:t>
            </a:r>
          </a:p>
          <a:p>
            <a:pPr lvl="1">
              <a:lnSpc>
                <a:spcPts val="2000"/>
              </a:lnSpc>
              <a:spcBef>
                <a:spcPts val="400"/>
              </a:spcBef>
            </a:pPr>
            <a:endParaRPr lang="en-IE" altLang="cs-CZ" smtClean="0">
              <a:latin typeface="Calibri" pitchFamily="34" charset="0"/>
              <a:ea typeface="ヒラギノ角ゴ Pro W3"/>
              <a:cs typeface="Arial" pitchFamily="34" charset="0"/>
            </a:endParaRPr>
          </a:p>
          <a:p>
            <a:pPr lvl="1">
              <a:lnSpc>
                <a:spcPts val="2000"/>
              </a:lnSpc>
              <a:spcBef>
                <a:spcPts val="400"/>
              </a:spcBef>
            </a:pPr>
            <a:r>
              <a:rPr lang="en-IE" altLang="cs-CZ" smtClean="0">
                <a:latin typeface="Calibri" pitchFamily="34" charset="0"/>
                <a:ea typeface="ヒラギノ角ゴ Pro W3"/>
                <a:cs typeface="Arial" pitchFamily="34" charset="0"/>
              </a:rPr>
              <a:t>Method performance was evaluated through single lab validation and inter-lab studies.</a:t>
            </a:r>
          </a:p>
          <a:p>
            <a:pPr lvl="1">
              <a:lnSpc>
                <a:spcPts val="2000"/>
              </a:lnSpc>
              <a:spcBef>
                <a:spcPts val="400"/>
              </a:spcBef>
            </a:pPr>
            <a:endParaRPr lang="en-IE" altLang="cs-CZ" smtClean="0">
              <a:latin typeface="Calibri" pitchFamily="34" charset="0"/>
              <a:ea typeface="ヒラギノ角ゴ Pro W3"/>
              <a:cs typeface="Arial" pitchFamily="34" charset="0"/>
            </a:endParaRPr>
          </a:p>
          <a:p>
            <a:pPr lvl="1">
              <a:lnSpc>
                <a:spcPts val="2000"/>
              </a:lnSpc>
              <a:spcBef>
                <a:spcPts val="400"/>
              </a:spcBef>
            </a:pPr>
            <a:r>
              <a:rPr lang="en-IE" altLang="cs-CZ" smtClean="0">
                <a:latin typeface="Calibri" pitchFamily="34" charset="0"/>
                <a:ea typeface="ヒラギノ角ゴ Pro W3"/>
                <a:cs typeface="Arial" pitchFamily="34" charset="0"/>
              </a:rPr>
              <a:t>This rapid method is capable of analysing 200 test samples per day with 3-4 analysts preparing samples. </a:t>
            </a:r>
          </a:p>
          <a:p>
            <a:pPr lvl="1">
              <a:lnSpc>
                <a:spcPts val="2000"/>
              </a:lnSpc>
              <a:spcBef>
                <a:spcPts val="400"/>
              </a:spcBef>
            </a:pPr>
            <a:endParaRPr lang="en-IE" altLang="cs-CZ" smtClean="0">
              <a:latin typeface="Calibri" pitchFamily="34" charset="0"/>
              <a:ea typeface="ヒラギノ角ゴ Pro W3"/>
              <a:cs typeface="Arial" pitchFamily="34" charset="0"/>
            </a:endParaRPr>
          </a:p>
          <a:p>
            <a:pPr lvl="1">
              <a:lnSpc>
                <a:spcPts val="2000"/>
              </a:lnSpc>
              <a:spcBef>
                <a:spcPts val="400"/>
              </a:spcBef>
            </a:pPr>
            <a:r>
              <a:rPr lang="en-IE" altLang="cs-CZ" smtClean="0">
                <a:latin typeface="Calibri" pitchFamily="34" charset="0"/>
                <a:ea typeface="ヒラギノ角ゴ Pro W3"/>
                <a:cs typeface="Arial" pitchFamily="34" charset="0"/>
              </a:rPr>
              <a:t>Samples are rapidly analysed in a 16 h overnight LC-MS/MS run.</a:t>
            </a:r>
          </a:p>
          <a:p>
            <a:pPr lvl="1">
              <a:lnSpc>
                <a:spcPts val="2000"/>
              </a:lnSpc>
              <a:spcBef>
                <a:spcPts val="400"/>
              </a:spcBef>
            </a:pPr>
            <a:endParaRPr lang="en-IE" altLang="cs-CZ" smtClean="0">
              <a:latin typeface="Calibri" pitchFamily="34" charset="0"/>
              <a:ea typeface="ヒラギノ角ゴ Pro W3"/>
              <a:cs typeface="Arial" pitchFamily="34" charset="0"/>
            </a:endParaRPr>
          </a:p>
          <a:p>
            <a:pPr lvl="1">
              <a:lnSpc>
                <a:spcPts val="2000"/>
              </a:lnSpc>
              <a:spcBef>
                <a:spcPts val="400"/>
              </a:spcBef>
            </a:pPr>
            <a:r>
              <a:rPr lang="en-IE" altLang="cs-CZ" smtClean="0">
                <a:latin typeface="Calibri" pitchFamily="34" charset="0"/>
                <a:ea typeface="ヒラギノ角ゴ Pro W3"/>
                <a:cs typeface="Arial" pitchFamily="34" charset="0"/>
              </a:rPr>
              <a:t>Method was accredited in March 2017.</a:t>
            </a:r>
            <a:endParaRPr lang="en-IE" altLang="cs-CZ" dirty="0" smtClean="0">
              <a:latin typeface="Calibri" pitchFamily="34" charset="0"/>
              <a:ea typeface="ヒラギノ角ゴ Pro W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smtClean="0">
                <a:solidFill>
                  <a:srgbClr val="336699"/>
                </a:solidFill>
              </a:rPr>
              <a:t>New EU MRLs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41325" y="6022975"/>
            <a:ext cx="816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IE">
                <a:solidFill>
                  <a:srgbClr val="0000FF"/>
                </a:solidFill>
                <a:hlinkClick r:id="rId3"/>
              </a:rPr>
              <a:t>http://www.inab.ie/FileUpload/Testing/Teagasc-038T.pdf</a:t>
            </a:r>
            <a:endParaRPr lang="en-IE">
              <a:solidFill>
                <a:srgbClr val="0000FF"/>
              </a:solidFill>
            </a:endParaRPr>
          </a:p>
          <a:p>
            <a:endParaRPr lang="en-IE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258888"/>
            <a:ext cx="7308850" cy="4427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187700"/>
            <a:ext cx="8223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9240" y="1524000"/>
            <a:ext cx="637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5400" b="1" dirty="0" smtClean="0">
                <a:solidFill>
                  <a:schemeClr val="bg1"/>
                </a:solidFill>
              </a:rPr>
              <a:t>THANK YOU </a:t>
            </a:r>
          </a:p>
          <a:p>
            <a:pPr algn="ctr"/>
            <a:r>
              <a:rPr lang="sr-Latn-RS" sz="5400" b="1" dirty="0" smtClean="0">
                <a:solidFill>
                  <a:schemeClr val="bg1"/>
                </a:solidFill>
              </a:rPr>
              <a:t>FOR YOUR KIND ATTENTION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Martin.Danaher\AppData\Local\Microsoft\Windows\Temporary Internet Files\Content.IE5\2IR2SFLK\ques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06" y="1524000"/>
            <a:ext cx="43942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0103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>
                <a:solidFill>
                  <a:srgbClr val="336699"/>
                </a:solidFill>
              </a:rPr>
              <a:t>QuEChERS Approach</a:t>
            </a:r>
            <a:endParaRPr lang="da-DK" sz="3600" b="1" dirty="0">
              <a:solidFill>
                <a:srgbClr val="2D4191"/>
              </a:solidFill>
            </a:endParaRP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179388" y="1079500"/>
            <a:ext cx="8785225" cy="5949950"/>
            <a:chOff x="68" y="935"/>
            <a:chExt cx="5616" cy="3385"/>
          </a:xfrm>
        </p:grpSpPr>
        <p:sp>
          <p:nvSpPr>
            <p:cNvPr id="19" name="AutoShape 5"/>
            <p:cNvSpPr>
              <a:spLocks noChangeAspect="1" noChangeArrowheads="1"/>
            </p:cNvSpPr>
            <p:nvPr/>
          </p:nvSpPr>
          <p:spPr bwMode="auto">
            <a:xfrm>
              <a:off x="68" y="935"/>
              <a:ext cx="5616" cy="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endParaRPr lang="en-IE" altLang="en-US"/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2640"/>
              <a:ext cx="2166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601"/>
              <a:ext cx="2173" cy="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9"/>
            <a:stretch>
              <a:fillRect/>
            </a:stretch>
          </p:blipFill>
          <p:spPr bwMode="auto">
            <a:xfrm>
              <a:off x="68" y="957"/>
              <a:ext cx="1788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76"/>
            <a:stretch>
              <a:fillRect/>
            </a:stretch>
          </p:blipFill>
          <p:spPr bwMode="auto">
            <a:xfrm>
              <a:off x="3598" y="957"/>
              <a:ext cx="2086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4" r="26346"/>
            <a:stretch>
              <a:fillRect/>
            </a:stretch>
          </p:blipFill>
          <p:spPr bwMode="auto">
            <a:xfrm>
              <a:off x="2313" y="957"/>
              <a:ext cx="782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 rot="10800000">
              <a:off x="1912" y="1588"/>
              <a:ext cx="323" cy="142"/>
            </a:xfrm>
            <a:prstGeom prst="leftArrow">
              <a:avLst>
                <a:gd name="adj1" fmla="val 50000"/>
                <a:gd name="adj2" fmla="val 5686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IE" altLang="en-US"/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 rot="10800000">
              <a:off x="3197" y="1588"/>
              <a:ext cx="321" cy="142"/>
            </a:xfrm>
            <a:prstGeom prst="leftArrow">
              <a:avLst>
                <a:gd name="adj1" fmla="val 50000"/>
                <a:gd name="adj2" fmla="val 56514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IE" altLang="en-US"/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 rot="-5400000">
              <a:off x="4180" y="2346"/>
              <a:ext cx="282" cy="164"/>
            </a:xfrm>
            <a:prstGeom prst="leftArrow">
              <a:avLst>
                <a:gd name="adj1" fmla="val 50000"/>
                <a:gd name="adj2" fmla="val 42988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IE" altLang="en-US"/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2635" y="3199"/>
              <a:ext cx="323" cy="142"/>
            </a:xfrm>
            <a:prstGeom prst="leftArrow">
              <a:avLst>
                <a:gd name="adj1" fmla="val 50000"/>
                <a:gd name="adj2" fmla="val 56866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IE" alt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68" y="2218"/>
              <a:ext cx="176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350" tIns="30175" rIns="60350" bIns="30175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n-GB" altLang="en-US" sz="22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Phase Separation</a:t>
              </a:r>
              <a:r>
                <a:rPr lang="en-GB" altLang="en-US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endParaRPr lang="en-IE" altLang="en-US">
                <a:cs typeface="Arial" pitchFamily="34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4400" y="2218"/>
              <a:ext cx="120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350" tIns="30175" rIns="60350" bIns="30175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en-GB" altLang="en-US" sz="22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D-SPE </a:t>
              </a:r>
              <a:endParaRPr lang="en-IE" altLang="en-US" sz="2200">
                <a:cs typeface="Arial" pitchFamily="34" charset="0"/>
              </a:endParaRP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710" y="3970"/>
              <a:ext cx="1202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350" tIns="30175" rIns="60350" bIns="30175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n-GB" altLang="en-US" sz="22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Analysis</a:t>
              </a:r>
              <a:r>
                <a:rPr lang="en-GB" altLang="en-US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endParaRPr lang="en-IE" altLang="en-US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3554" y="3982"/>
              <a:ext cx="153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350" tIns="30175" rIns="60350" bIns="30175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en-GB" altLang="en-US" sz="22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Concentration </a:t>
              </a:r>
              <a:endParaRPr lang="en-IE" altLang="en-US" sz="22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843" y="957"/>
              <a:ext cx="1149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350" tIns="30175" rIns="60350" bIns="30175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rPr>
                <a:t>4g MgSO</a:t>
              </a:r>
              <a:r>
                <a:rPr lang="en-GB" altLang="en-US" baseline="-25000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rPr>
                <a:t>4</a:t>
              </a:r>
              <a:r>
                <a:rPr lang="en-GB" altLang="en-US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rPr>
                <a:t> + 1g NaCl</a:t>
              </a:r>
              <a:r>
                <a:rPr lang="en-GB" altLang="en-US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endParaRPr lang="en-IE" altLang="en-US">
                <a:cs typeface="Arial" pitchFamily="34" charset="0"/>
              </a:endParaRP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3518" y="935"/>
              <a:ext cx="1585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350" tIns="30175" rIns="60350" bIns="30175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rPr>
                <a:t>  1.5g MgSO</a:t>
              </a:r>
              <a:r>
                <a:rPr lang="en-GB" altLang="en-US" baseline="-25000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rPr>
                <a:t>4 </a:t>
              </a:r>
              <a:r>
                <a:rPr lang="en-GB" altLang="en-US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rPr>
                <a:t>+ </a:t>
              </a:r>
            </a:p>
            <a:p>
              <a:pPr eaLnBrk="1" hangingPunct="1"/>
              <a:r>
                <a:rPr lang="en-GB" altLang="en-US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rPr>
                <a:t>  0.5g C</a:t>
              </a:r>
              <a:r>
                <a:rPr lang="en-GB" altLang="en-US" baseline="-25000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rPr>
                <a:t>18</a:t>
              </a:r>
              <a:r>
                <a:rPr lang="en-GB" altLang="en-US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endParaRPr lang="en-IE" altLang="en-US">
                <a:cs typeface="Arial" pitchFamily="34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3166" y="2628"/>
              <a:ext cx="2180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350" tIns="30175" rIns="60350" bIns="30175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rPr>
                <a:t>6 mL Supernatant + </a:t>
              </a:r>
            </a:p>
            <a:p>
              <a:pPr eaLnBrk="1" hangingPunct="1"/>
              <a:r>
                <a:rPr lang="en-GB" altLang="en-US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rPr>
                <a:t>0.5 mL DMSO </a:t>
              </a:r>
              <a:endParaRPr lang="en-IE" altLang="en-US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8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smtClean="0">
                <a:solidFill>
                  <a:srgbClr val="336699"/>
                </a:solidFill>
              </a:rPr>
              <a:t>Anthelmintic drugs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graphicFrame>
        <p:nvGraphicFramePr>
          <p:cNvPr id="18" name="Group 7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587142"/>
              </p:ext>
            </p:extLst>
          </p:nvPr>
        </p:nvGraphicFramePr>
        <p:xfrm>
          <a:off x="214313" y="977833"/>
          <a:ext cx="8461375" cy="5895978"/>
        </p:xfrm>
        <a:graphic>
          <a:graphicData uri="http://schemas.openxmlformats.org/drawingml/2006/table">
            <a:tbl>
              <a:tblPr/>
              <a:tblGrid>
                <a:gridCol w="279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Abamectin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Levamisole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Doramectin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Hydroxy Mebendazole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Coumaphos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Emamectin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Amino Mebendazole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Coumaphos-Oxon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Eprinomectin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Flubendazole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Rafoxanide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Ivermectin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Hydroxy Flubendazole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Oxyclozanide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Moxidectin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Amino Flubendazole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Niclozamide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Fenbendazole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Nitroxinil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Fenbendazole Sulphone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Haloxon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Albendazole Sulphone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Oxfendazole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Clorsulon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Albendazole Sulphoxide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Triclabendazole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Closantel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Albendazole amino sulphone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Triclabendazole Sulphone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Morantel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Cambendazole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Triclabendazole Sulphoxide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Bithionol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Thiabendazole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Keto-triclabendazole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Bithionol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-Sulphoxide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Hydroxy-Thiabendazole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Oxibendazole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smtClean="0">
                <a:solidFill>
                  <a:srgbClr val="336699"/>
                </a:solidFill>
              </a:rPr>
              <a:t>Triclabendazole Persistence in milk</a:t>
            </a:r>
            <a:endParaRPr lang="da-DK" sz="3600" b="1" dirty="0">
              <a:solidFill>
                <a:srgbClr val="2D419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8" y="1221051"/>
            <a:ext cx="8785012" cy="519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err="1">
                <a:solidFill>
                  <a:srgbClr val="336699"/>
                </a:solidFill>
              </a:rPr>
              <a:t>Rafoxanide</a:t>
            </a:r>
            <a:r>
              <a:rPr lang="en-IE" sz="3600" b="1" dirty="0">
                <a:solidFill>
                  <a:srgbClr val="336699"/>
                </a:solidFill>
              </a:rPr>
              <a:t> </a:t>
            </a:r>
            <a:r>
              <a:rPr lang="en-IE" sz="3600" b="1" dirty="0" smtClean="0">
                <a:solidFill>
                  <a:srgbClr val="336699"/>
                </a:solidFill>
              </a:rPr>
              <a:t>Persistence  </a:t>
            </a:r>
            <a:r>
              <a:rPr lang="en-IE" sz="3600" b="1" dirty="0">
                <a:solidFill>
                  <a:srgbClr val="336699"/>
                </a:solidFill>
              </a:rPr>
              <a:t>lactating </a:t>
            </a:r>
            <a:r>
              <a:rPr lang="en-IE" sz="3600" b="1" dirty="0" smtClean="0">
                <a:solidFill>
                  <a:srgbClr val="336699"/>
                </a:solidFill>
              </a:rPr>
              <a:t>cows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pic>
        <p:nvPicPr>
          <p:cNvPr id="4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1" t="-3694" r="-2853" b="-7132"/>
          <a:stretch>
            <a:fillRect/>
          </a:stretch>
        </p:blipFill>
        <p:spPr bwMode="auto">
          <a:xfrm>
            <a:off x="684213" y="1816801"/>
            <a:ext cx="79200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err="1">
                <a:solidFill>
                  <a:srgbClr val="336699"/>
                </a:solidFill>
              </a:rPr>
              <a:t>Nitroxynil</a:t>
            </a:r>
            <a:r>
              <a:rPr lang="en-IE" sz="3600" b="1" dirty="0">
                <a:solidFill>
                  <a:srgbClr val="336699"/>
                </a:solidFill>
              </a:rPr>
              <a:t> Persistence in milk</a:t>
            </a:r>
            <a:endParaRPr lang="da-DK" sz="3600" b="1" dirty="0">
              <a:solidFill>
                <a:srgbClr val="2D4191"/>
              </a:solidFill>
            </a:endParaRP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49420"/>
              </p:ext>
            </p:extLst>
          </p:nvPr>
        </p:nvGraphicFramePr>
        <p:xfrm>
          <a:off x="186915" y="1240376"/>
          <a:ext cx="864096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4663" y="2830529"/>
            <a:ext cx="43195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/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GB" sz="2400" dirty="0">
                <a:latin typeface="Verdana" pitchFamily="34" charset="0"/>
              </a:rPr>
              <a:t>	Cows treated with</a:t>
            </a:r>
            <a:r>
              <a:rPr lang="en-IE" sz="2400" dirty="0">
                <a:latin typeface="Verdana" pitchFamily="34" charset="0"/>
              </a:rPr>
              <a:t> </a:t>
            </a:r>
            <a:r>
              <a:rPr lang="en-IE" sz="2400" dirty="0" err="1">
                <a:latin typeface="Verdana" pitchFamily="34" charset="0"/>
              </a:rPr>
              <a:t>Trodax</a:t>
            </a:r>
            <a:r>
              <a:rPr lang="en-IE" sz="2400" baseline="30000" dirty="0">
                <a:latin typeface="Verdana" pitchFamily="34" charset="0"/>
              </a:rPr>
              <a:t>®</a:t>
            </a:r>
            <a:r>
              <a:rPr lang="en-IE" sz="2400" dirty="0">
                <a:latin typeface="Verdana" pitchFamily="34" charset="0"/>
              </a:rPr>
              <a:t> 34%</a:t>
            </a:r>
            <a:endParaRPr lang="en-IE" sz="2400" b="1" dirty="0">
              <a:latin typeface="Verdana" pitchFamily="34" charset="0"/>
            </a:endParaRP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IE" sz="2400" b="1" dirty="0">
              <a:latin typeface="Verdana" pitchFamily="34" charset="0"/>
            </a:endParaRP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GB" sz="2400" dirty="0">
                <a:latin typeface="Verdana" pitchFamily="34" charset="0"/>
              </a:rPr>
              <a:t>	Milk samples twice daily over a 16 days, then weekly until day 58 </a:t>
            </a:r>
            <a:endParaRPr lang="en-IE" sz="2400" dirty="0">
              <a:latin typeface="Verdana" pitchFamily="34" charset="0"/>
            </a:endParaRP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IE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1175" y="35355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 err="1" smtClean="0">
                <a:solidFill>
                  <a:srgbClr val="336699"/>
                </a:solidFill>
              </a:rPr>
              <a:t>Closantel</a:t>
            </a:r>
            <a:r>
              <a:rPr lang="en-IE" sz="3600" b="1" dirty="0" smtClean="0">
                <a:solidFill>
                  <a:srgbClr val="336699"/>
                </a:solidFill>
              </a:rPr>
              <a:t> Persistence  </a:t>
            </a:r>
            <a:r>
              <a:rPr lang="en-IE" sz="3600" b="1" dirty="0">
                <a:solidFill>
                  <a:srgbClr val="336699"/>
                </a:solidFill>
              </a:rPr>
              <a:t>lactating cows</a:t>
            </a:r>
            <a:endParaRPr lang="da-DK" sz="3600" b="1" dirty="0">
              <a:solidFill>
                <a:srgbClr val="2D419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" y="1487344"/>
            <a:ext cx="8188554" cy="462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FOODstars_PPT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315E08D-01F3-48BD-865D-D5D48A09FF66}" vid="{EFA0E607-127C-40D7-BD4B-A6A08C483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FOODstars_PPT template</Template>
  <TotalTime>1640</TotalTime>
  <Words>1168</Words>
  <Application>Microsoft Office PowerPoint</Application>
  <PresentationFormat>On-screen Show (4:3)</PresentationFormat>
  <Paragraphs>440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Tahoma</vt:lpstr>
      <vt:lpstr>Times New Roman</vt:lpstr>
      <vt:lpstr>Verdana</vt:lpstr>
      <vt:lpstr>Webdings</vt:lpstr>
      <vt:lpstr>Wingdings</vt:lpstr>
      <vt:lpstr>Wingdings 2</vt:lpstr>
      <vt:lpstr>ヒラギノ角ゴ Pro W3</vt:lpstr>
      <vt:lpstr>FOODstars_PPT template</vt:lpstr>
      <vt:lpstr>CS ChemDraw Drawing</vt:lpstr>
      <vt:lpstr>Microsoft Excel Chart</vt:lpstr>
      <vt:lpstr>ISIS/Draw Sketch</vt:lpstr>
      <vt:lpstr>Development and application of modern methods for the detection and quantification of residues and contaminants in milk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 Pojic</dc:creator>
  <cp:lastModifiedBy>Windows korisnik</cp:lastModifiedBy>
  <cp:revision>140</cp:revision>
  <cp:lastPrinted>2016-08-19T12:46:55Z</cp:lastPrinted>
  <dcterms:created xsi:type="dcterms:W3CDTF">2016-08-12T12:03:57Z</dcterms:created>
  <dcterms:modified xsi:type="dcterms:W3CDTF">2018-09-05T09:23:34Z</dcterms:modified>
</cp:coreProperties>
</file>